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6" r:id="rId1"/>
  </p:sldMasterIdLst>
  <p:sldIdLst>
    <p:sldId id="256" r:id="rId2"/>
    <p:sldId id="269" r:id="rId3"/>
    <p:sldId id="272" r:id="rId4"/>
    <p:sldId id="271" r:id="rId5"/>
    <p:sldId id="273" r:id="rId6"/>
    <p:sldId id="274" r:id="rId7"/>
    <p:sldId id="276" r:id="rId8"/>
    <p:sldId id="278" r:id="rId9"/>
    <p:sldId id="277" r:id="rId10"/>
    <p:sldId id="280" r:id="rId11"/>
    <p:sldId id="281" r:id="rId12"/>
    <p:sldId id="282" r:id="rId13"/>
    <p:sldId id="270" r:id="rId14"/>
    <p:sldId id="283" r:id="rId15"/>
    <p:sldId id="264" r:id="rId16"/>
    <p:sldId id="265" r:id="rId17"/>
    <p:sldId id="259" r:id="rId18"/>
    <p:sldId id="258" r:id="rId19"/>
    <p:sldId id="260" r:id="rId20"/>
    <p:sldId id="261" r:id="rId21"/>
    <p:sldId id="262" r:id="rId22"/>
    <p:sldId id="263" r:id="rId23"/>
    <p:sldId id="266" r:id="rId24"/>
    <p:sldId id="267" r:id="rId25"/>
    <p:sldId id="268" r:id="rId26"/>
    <p:sldId id="284" r:id="rId27"/>
    <p:sldId id="285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053"/>
    <p:restoredTop sz="94674"/>
  </p:normalViewPr>
  <p:slideViewPr>
    <p:cSldViewPr snapToGrid="0" snapToObjects="1">
      <p:cViewPr varScale="1">
        <p:scale>
          <a:sx n="107" d="100"/>
          <a:sy n="107" d="100"/>
        </p:scale>
        <p:origin x="176" y="6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818DB89-E947-46DD-88D6-BBEF9B7F81C8}" type="doc">
      <dgm:prSet loTypeId="urn:microsoft.com/office/officeart/2005/8/layout/list1" loCatId="list" qsTypeId="urn:microsoft.com/office/officeart/2005/8/quickstyle/simple2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F4E68E21-90F1-42D6-B8AC-DDE6EB745ACF}">
      <dgm:prSet/>
      <dgm:spPr/>
      <dgm:t>
        <a:bodyPr/>
        <a:lstStyle/>
        <a:p>
          <a:r>
            <a:rPr lang="en-US"/>
            <a:t>All 4 Models Agree</a:t>
          </a:r>
        </a:p>
      </dgm:t>
    </dgm:pt>
    <dgm:pt modelId="{310B8166-EBDF-46FB-9607-AA5A2136AD12}" type="parTrans" cxnId="{004A8D6D-9DF7-4EC3-A9CF-24BDAFC9F5D0}">
      <dgm:prSet/>
      <dgm:spPr/>
      <dgm:t>
        <a:bodyPr/>
        <a:lstStyle/>
        <a:p>
          <a:endParaRPr lang="en-US"/>
        </a:p>
      </dgm:t>
    </dgm:pt>
    <dgm:pt modelId="{2999BDA2-F016-40D8-A533-DED60BE0CCEB}" type="sibTrans" cxnId="{004A8D6D-9DF7-4EC3-A9CF-24BDAFC9F5D0}">
      <dgm:prSet/>
      <dgm:spPr/>
      <dgm:t>
        <a:bodyPr/>
        <a:lstStyle/>
        <a:p>
          <a:endParaRPr lang="en-US"/>
        </a:p>
      </dgm:t>
    </dgm:pt>
    <dgm:pt modelId="{E350F63D-9D90-4998-9706-806E933B0465}">
      <dgm:prSet/>
      <dgm:spPr/>
      <dgm:t>
        <a:bodyPr/>
        <a:lstStyle/>
        <a:p>
          <a:r>
            <a:rPr lang="en-US" dirty="0"/>
            <a:t>Per Zero-Inflated Count Model</a:t>
          </a:r>
          <a:br>
            <a:rPr lang="en-US" dirty="0"/>
          </a:br>
          <a:r>
            <a:rPr lang="en-US" dirty="0"/>
            <a:t>(Best Fit)</a:t>
          </a:r>
        </a:p>
      </dgm:t>
    </dgm:pt>
    <dgm:pt modelId="{704B1665-6D2A-40A3-9ED5-5F5693E8555F}" type="parTrans" cxnId="{E95DE093-AC74-46BE-95D9-EF77ABC18AEB}">
      <dgm:prSet/>
      <dgm:spPr/>
      <dgm:t>
        <a:bodyPr/>
        <a:lstStyle/>
        <a:p>
          <a:endParaRPr lang="en-US"/>
        </a:p>
      </dgm:t>
    </dgm:pt>
    <dgm:pt modelId="{DBB0614A-0C58-44F4-9A81-5C0BA2AE0FF5}" type="sibTrans" cxnId="{E95DE093-AC74-46BE-95D9-EF77ABC18AEB}">
      <dgm:prSet/>
      <dgm:spPr/>
      <dgm:t>
        <a:bodyPr/>
        <a:lstStyle/>
        <a:p>
          <a:endParaRPr lang="en-US"/>
        </a:p>
      </dgm:t>
    </dgm:pt>
    <dgm:pt modelId="{CB97B841-DEB3-4241-B2EF-DA4D5DBE87EB}">
      <dgm:prSet/>
      <dgm:spPr/>
      <dgm:t>
        <a:bodyPr/>
        <a:lstStyle/>
        <a:p>
          <a:r>
            <a:rPr lang="en-US" dirty="0"/>
            <a:t>Country, Eye Color, </a:t>
          </a:r>
          <a:r>
            <a:rPr lang="en-US" dirty="0" err="1"/>
            <a:t>Prev</a:t>
          </a:r>
          <a:r>
            <a:rPr lang="en-US" dirty="0"/>
            <a:t> Year, Mucus </a:t>
          </a:r>
          <a:r>
            <a:rPr lang="en-US" dirty="0" err="1"/>
            <a:t>Visc</a:t>
          </a:r>
          <a:r>
            <a:rPr lang="en-US" dirty="0"/>
            <a:t>, and Tissue Use Only Affect Zero Inflation (i.e. produce more zeros than expected)</a:t>
          </a:r>
        </a:p>
      </dgm:t>
    </dgm:pt>
    <dgm:pt modelId="{87CA92DB-BD72-4C9A-B927-715DE13EA9BB}" type="parTrans" cxnId="{BFCF37BE-C0E7-42AF-B541-6449E546FA4A}">
      <dgm:prSet/>
      <dgm:spPr/>
      <dgm:t>
        <a:bodyPr/>
        <a:lstStyle/>
        <a:p>
          <a:endParaRPr lang="en-US"/>
        </a:p>
      </dgm:t>
    </dgm:pt>
    <dgm:pt modelId="{DBD7FCA7-C78C-4D36-B336-BD0F2A33CD8F}" type="sibTrans" cxnId="{BFCF37BE-C0E7-42AF-B541-6449E546FA4A}">
      <dgm:prSet/>
      <dgm:spPr/>
      <dgm:t>
        <a:bodyPr/>
        <a:lstStyle/>
        <a:p>
          <a:endParaRPr lang="en-US"/>
        </a:p>
      </dgm:t>
    </dgm:pt>
    <dgm:pt modelId="{62CF5295-0211-4CDE-A6E9-B0E2861AD018}">
      <dgm:prSet/>
      <dgm:spPr/>
      <dgm:t>
        <a:bodyPr/>
        <a:lstStyle/>
        <a:p>
          <a:r>
            <a:rPr lang="en-US" dirty="0"/>
            <a:t>Active Ingredient Reduces Rate of Nosebleeds (effect about half of having optimal mucus viscosity)</a:t>
          </a:r>
        </a:p>
      </dgm:t>
    </dgm:pt>
    <dgm:pt modelId="{92288775-FE04-4719-9152-EF4E4C434D26}" type="parTrans" cxnId="{82C74158-8FC5-4AA1-855F-F822206367EF}">
      <dgm:prSet/>
      <dgm:spPr/>
      <dgm:t>
        <a:bodyPr/>
        <a:lstStyle/>
        <a:p>
          <a:endParaRPr lang="en-US"/>
        </a:p>
      </dgm:t>
    </dgm:pt>
    <dgm:pt modelId="{A076891C-EA63-46B6-8D42-7A2995865F5E}" type="sibTrans" cxnId="{82C74158-8FC5-4AA1-855F-F822206367EF}">
      <dgm:prSet/>
      <dgm:spPr/>
      <dgm:t>
        <a:bodyPr/>
        <a:lstStyle/>
        <a:p>
          <a:endParaRPr lang="en-US"/>
        </a:p>
      </dgm:t>
    </dgm:pt>
    <dgm:pt modelId="{3EDCC1AC-883E-4DD2-AD31-ECC2BDC2A817}">
      <dgm:prSet/>
      <dgm:spPr/>
      <dgm:t>
        <a:bodyPr/>
        <a:lstStyle/>
        <a:p>
          <a:r>
            <a:rPr lang="en-US"/>
            <a:t>Per Poisson Model</a:t>
          </a:r>
          <a:endParaRPr lang="en-US" dirty="0"/>
        </a:p>
      </dgm:t>
    </dgm:pt>
    <dgm:pt modelId="{0EE3CA39-CCA1-4C49-9791-D54392B53B6A}" type="parTrans" cxnId="{F7B6598A-CCF5-49B9-8AF8-3728DDC729BC}">
      <dgm:prSet/>
      <dgm:spPr/>
      <dgm:t>
        <a:bodyPr/>
        <a:lstStyle/>
        <a:p>
          <a:endParaRPr lang="en-US"/>
        </a:p>
      </dgm:t>
    </dgm:pt>
    <dgm:pt modelId="{23F2F194-643F-4470-B394-29643F439D73}" type="sibTrans" cxnId="{F7B6598A-CCF5-49B9-8AF8-3728DDC729BC}">
      <dgm:prSet/>
      <dgm:spPr/>
      <dgm:t>
        <a:bodyPr/>
        <a:lstStyle/>
        <a:p>
          <a:endParaRPr lang="en-US"/>
        </a:p>
      </dgm:t>
    </dgm:pt>
    <dgm:pt modelId="{BDF1E987-9342-6044-9513-699AC24095F4}">
      <dgm:prSet/>
      <dgm:spPr/>
      <dgm:t>
        <a:bodyPr/>
        <a:lstStyle/>
        <a:p>
          <a:r>
            <a:rPr lang="en-US" dirty="0"/>
            <a:t>Active Ingredient Does Not Affect Number of Nosebleeds</a:t>
          </a:r>
        </a:p>
      </dgm:t>
    </dgm:pt>
    <dgm:pt modelId="{C0990ACE-3B93-6647-A5C7-B6FEA9F5CD6A}" type="parTrans" cxnId="{977946A6-5681-8446-A12D-054456CE6EBD}">
      <dgm:prSet/>
      <dgm:spPr/>
      <dgm:t>
        <a:bodyPr/>
        <a:lstStyle/>
        <a:p>
          <a:endParaRPr lang="en-US"/>
        </a:p>
      </dgm:t>
    </dgm:pt>
    <dgm:pt modelId="{EC968AFA-FDB8-CB44-B2FD-7537DC9DD43C}" type="sibTrans" cxnId="{977946A6-5681-8446-A12D-054456CE6EBD}">
      <dgm:prSet/>
      <dgm:spPr/>
      <dgm:t>
        <a:bodyPr/>
        <a:lstStyle/>
        <a:p>
          <a:endParaRPr lang="en-US"/>
        </a:p>
      </dgm:t>
    </dgm:pt>
    <dgm:pt modelId="{8E31A4B9-FA7A-5040-97FC-FF62918A3293}">
      <dgm:prSet/>
      <dgm:spPr/>
      <dgm:t>
        <a:bodyPr/>
        <a:lstStyle/>
        <a:p>
          <a:r>
            <a:rPr lang="en-US" dirty="0"/>
            <a:t>It Prevents Having Nosebleeds At All (effect about 84% of having optimal mucus viscosity)</a:t>
          </a:r>
        </a:p>
      </dgm:t>
    </dgm:pt>
    <dgm:pt modelId="{D10C413A-69C0-3C4D-BC0C-E53F0FD382F9}" type="parTrans" cxnId="{D48A026C-90CD-034F-AA11-AE750078DEDC}">
      <dgm:prSet/>
      <dgm:spPr/>
      <dgm:t>
        <a:bodyPr/>
        <a:lstStyle/>
        <a:p>
          <a:endParaRPr lang="en-US"/>
        </a:p>
      </dgm:t>
    </dgm:pt>
    <dgm:pt modelId="{356B17E3-3284-C84C-9892-12830213B072}" type="sibTrans" cxnId="{D48A026C-90CD-034F-AA11-AE750078DEDC}">
      <dgm:prSet/>
      <dgm:spPr/>
      <dgm:t>
        <a:bodyPr/>
        <a:lstStyle/>
        <a:p>
          <a:endParaRPr lang="en-US"/>
        </a:p>
      </dgm:t>
    </dgm:pt>
    <dgm:pt modelId="{426E6579-D44D-284F-88D4-DE89C9077C2A}">
      <dgm:prSet/>
      <dgm:spPr/>
      <dgm:t>
        <a:bodyPr/>
        <a:lstStyle/>
        <a:p>
          <a:r>
            <a:rPr lang="en-US" dirty="0"/>
            <a:t>Active Ingredient Reduces Rate of Nosebleeds (effect about 2/3 of having optimal mucus viscosity)</a:t>
          </a:r>
        </a:p>
      </dgm:t>
    </dgm:pt>
    <dgm:pt modelId="{47192E57-E4CD-6242-8277-22EE52E16E5D}" type="parTrans" cxnId="{1477BBAB-4129-9746-AB36-0536C76D170C}">
      <dgm:prSet/>
      <dgm:spPr/>
      <dgm:t>
        <a:bodyPr/>
        <a:lstStyle/>
        <a:p>
          <a:endParaRPr lang="en-US"/>
        </a:p>
      </dgm:t>
    </dgm:pt>
    <dgm:pt modelId="{0AB85C2F-85E2-3C4F-B6BE-21ED630B773C}" type="sibTrans" cxnId="{1477BBAB-4129-9746-AB36-0536C76D170C}">
      <dgm:prSet/>
      <dgm:spPr/>
      <dgm:t>
        <a:bodyPr/>
        <a:lstStyle/>
        <a:p>
          <a:endParaRPr lang="en-US"/>
        </a:p>
      </dgm:t>
    </dgm:pt>
    <dgm:pt modelId="{52A5517A-22FD-BD4E-9C6B-91D9BEC1D810}">
      <dgm:prSet/>
      <dgm:spPr/>
      <dgm:t>
        <a:bodyPr/>
        <a:lstStyle/>
        <a:p>
          <a:r>
            <a:rPr lang="en-US"/>
            <a:t>Per </a:t>
          </a:r>
          <a:r>
            <a:rPr lang="en-US" dirty="0"/>
            <a:t>Hurdle Model</a:t>
          </a:r>
        </a:p>
      </dgm:t>
    </dgm:pt>
    <dgm:pt modelId="{88BA3070-EF92-8146-AC3E-3731532F7BBC}" type="parTrans" cxnId="{25B2F932-35EB-3140-AFC1-2F1BFCDAB991}">
      <dgm:prSet/>
      <dgm:spPr/>
    </dgm:pt>
    <dgm:pt modelId="{622DDC02-BDA4-ED47-BC8D-6E09F1B011B4}" type="sibTrans" cxnId="{25B2F932-35EB-3140-AFC1-2F1BFCDAB991}">
      <dgm:prSet/>
      <dgm:spPr/>
    </dgm:pt>
    <dgm:pt modelId="{CA94B042-B739-694E-AF36-481280FC16CC}" type="pres">
      <dgm:prSet presAssocID="{A818DB89-E947-46DD-88D6-BBEF9B7F81C8}" presName="linear" presStyleCnt="0">
        <dgm:presLayoutVars>
          <dgm:dir/>
          <dgm:animLvl val="lvl"/>
          <dgm:resizeHandles val="exact"/>
        </dgm:presLayoutVars>
      </dgm:prSet>
      <dgm:spPr/>
    </dgm:pt>
    <dgm:pt modelId="{B18F3FA2-CBC9-F941-8EC5-AD220BCD34C9}" type="pres">
      <dgm:prSet presAssocID="{F4E68E21-90F1-42D6-B8AC-DDE6EB745ACF}" presName="parentLin" presStyleCnt="0"/>
      <dgm:spPr/>
    </dgm:pt>
    <dgm:pt modelId="{84F5C252-8C2F-104D-9221-6A17E431D96F}" type="pres">
      <dgm:prSet presAssocID="{F4E68E21-90F1-42D6-B8AC-DDE6EB745ACF}" presName="parentLeftMargin" presStyleLbl="node1" presStyleIdx="0" presStyleCnt="4"/>
      <dgm:spPr/>
    </dgm:pt>
    <dgm:pt modelId="{4DD1A04F-3B16-FF4A-B6AA-03299E0850C3}" type="pres">
      <dgm:prSet presAssocID="{F4E68E21-90F1-42D6-B8AC-DDE6EB745ACF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5896C1E0-F7A1-184E-B586-79F53B8279DE}" type="pres">
      <dgm:prSet presAssocID="{F4E68E21-90F1-42D6-B8AC-DDE6EB745ACF}" presName="negativeSpace" presStyleCnt="0"/>
      <dgm:spPr/>
    </dgm:pt>
    <dgm:pt modelId="{87A85CF1-514B-2F44-9D5A-23C847F90DA9}" type="pres">
      <dgm:prSet presAssocID="{F4E68E21-90F1-42D6-B8AC-DDE6EB745ACF}" presName="childText" presStyleLbl="conFgAcc1" presStyleIdx="0" presStyleCnt="4">
        <dgm:presLayoutVars>
          <dgm:bulletEnabled val="1"/>
        </dgm:presLayoutVars>
      </dgm:prSet>
      <dgm:spPr/>
    </dgm:pt>
    <dgm:pt modelId="{B289B0E3-B765-6F43-BEFC-08EACE6C485B}" type="pres">
      <dgm:prSet presAssocID="{2999BDA2-F016-40D8-A533-DED60BE0CCEB}" presName="spaceBetweenRectangles" presStyleCnt="0"/>
      <dgm:spPr/>
    </dgm:pt>
    <dgm:pt modelId="{1D749F54-CC36-A342-9878-0C3BD15E3707}" type="pres">
      <dgm:prSet presAssocID="{E350F63D-9D90-4998-9706-806E933B0465}" presName="parentLin" presStyleCnt="0"/>
      <dgm:spPr/>
    </dgm:pt>
    <dgm:pt modelId="{D46D9E08-C167-6747-8562-F504A18BA082}" type="pres">
      <dgm:prSet presAssocID="{E350F63D-9D90-4998-9706-806E933B0465}" presName="parentLeftMargin" presStyleLbl="node1" presStyleIdx="0" presStyleCnt="4"/>
      <dgm:spPr/>
    </dgm:pt>
    <dgm:pt modelId="{5504ECAF-BA4C-974A-B855-B4622A2A9AEA}" type="pres">
      <dgm:prSet presAssocID="{E350F63D-9D90-4998-9706-806E933B0465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73E3288E-70B5-D544-9F78-79727F4A5BF0}" type="pres">
      <dgm:prSet presAssocID="{E350F63D-9D90-4998-9706-806E933B0465}" presName="negativeSpace" presStyleCnt="0"/>
      <dgm:spPr/>
    </dgm:pt>
    <dgm:pt modelId="{87CE7395-4A67-B240-A9B2-86B119EFCB55}" type="pres">
      <dgm:prSet presAssocID="{E350F63D-9D90-4998-9706-806E933B0465}" presName="childText" presStyleLbl="conFgAcc1" presStyleIdx="1" presStyleCnt="4">
        <dgm:presLayoutVars>
          <dgm:bulletEnabled val="1"/>
        </dgm:presLayoutVars>
      </dgm:prSet>
      <dgm:spPr/>
    </dgm:pt>
    <dgm:pt modelId="{29CE800E-45D2-624C-8ED4-76A7BF0E1819}" type="pres">
      <dgm:prSet presAssocID="{DBB0614A-0C58-44F4-9A81-5C0BA2AE0FF5}" presName="spaceBetweenRectangles" presStyleCnt="0"/>
      <dgm:spPr/>
    </dgm:pt>
    <dgm:pt modelId="{007CD8DD-D8E8-3A4C-9F38-F16761E86026}" type="pres">
      <dgm:prSet presAssocID="{3EDCC1AC-883E-4DD2-AD31-ECC2BDC2A817}" presName="parentLin" presStyleCnt="0"/>
      <dgm:spPr/>
    </dgm:pt>
    <dgm:pt modelId="{6FB359A4-EEB5-9A4F-8D15-D743E17889C0}" type="pres">
      <dgm:prSet presAssocID="{3EDCC1AC-883E-4DD2-AD31-ECC2BDC2A817}" presName="parentLeftMargin" presStyleLbl="node1" presStyleIdx="1" presStyleCnt="4"/>
      <dgm:spPr/>
    </dgm:pt>
    <dgm:pt modelId="{9FB5ACF9-C40A-FA4A-B456-42D88D259AA5}" type="pres">
      <dgm:prSet presAssocID="{3EDCC1AC-883E-4DD2-AD31-ECC2BDC2A817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6816595A-44BB-B943-B8D8-3D87D92780EB}" type="pres">
      <dgm:prSet presAssocID="{3EDCC1AC-883E-4DD2-AD31-ECC2BDC2A817}" presName="negativeSpace" presStyleCnt="0"/>
      <dgm:spPr/>
    </dgm:pt>
    <dgm:pt modelId="{EF4B3862-9475-4149-A81A-88A2CF48F2EC}" type="pres">
      <dgm:prSet presAssocID="{3EDCC1AC-883E-4DD2-AD31-ECC2BDC2A817}" presName="childText" presStyleLbl="conFgAcc1" presStyleIdx="2" presStyleCnt="4">
        <dgm:presLayoutVars>
          <dgm:bulletEnabled val="1"/>
        </dgm:presLayoutVars>
      </dgm:prSet>
      <dgm:spPr/>
    </dgm:pt>
    <dgm:pt modelId="{10F7852E-46A8-2C45-8512-49B3A7D0D670}" type="pres">
      <dgm:prSet presAssocID="{23F2F194-643F-4470-B394-29643F439D73}" presName="spaceBetweenRectangles" presStyleCnt="0"/>
      <dgm:spPr/>
    </dgm:pt>
    <dgm:pt modelId="{2F2CA67F-FA66-8C48-8CD5-FF1BF4604C61}" type="pres">
      <dgm:prSet presAssocID="{52A5517A-22FD-BD4E-9C6B-91D9BEC1D810}" presName="parentLin" presStyleCnt="0"/>
      <dgm:spPr/>
    </dgm:pt>
    <dgm:pt modelId="{07082975-B3D8-F245-8B9C-5372FD877466}" type="pres">
      <dgm:prSet presAssocID="{52A5517A-22FD-BD4E-9C6B-91D9BEC1D810}" presName="parentLeftMargin" presStyleLbl="node1" presStyleIdx="2" presStyleCnt="4"/>
      <dgm:spPr/>
    </dgm:pt>
    <dgm:pt modelId="{6EFF0697-E2B5-A844-BF8E-1E4995A40F6A}" type="pres">
      <dgm:prSet presAssocID="{52A5517A-22FD-BD4E-9C6B-91D9BEC1D810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D609D2DB-B720-F249-8EC3-6B1CC61B29FF}" type="pres">
      <dgm:prSet presAssocID="{52A5517A-22FD-BD4E-9C6B-91D9BEC1D810}" presName="negativeSpace" presStyleCnt="0"/>
      <dgm:spPr/>
    </dgm:pt>
    <dgm:pt modelId="{DAC867E4-5F11-C44B-8E5F-8CE6C01E6579}" type="pres">
      <dgm:prSet presAssocID="{52A5517A-22FD-BD4E-9C6B-91D9BEC1D810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D2FC4B00-1D3D-894C-BC32-BDBF1FED3A33}" type="presOf" srcId="{CB97B841-DEB3-4241-B2EF-DA4D5DBE87EB}" destId="{87CE7395-4A67-B240-A9B2-86B119EFCB55}" srcOrd="0" destOrd="0" presId="urn:microsoft.com/office/officeart/2005/8/layout/list1"/>
    <dgm:cxn modelId="{D9C3DA04-730C-374B-8ABD-01A5EE2C47F2}" type="presOf" srcId="{426E6579-D44D-284F-88D4-DE89C9077C2A}" destId="{EF4B3862-9475-4149-A81A-88A2CF48F2EC}" srcOrd="0" destOrd="0" presId="urn:microsoft.com/office/officeart/2005/8/layout/list1"/>
    <dgm:cxn modelId="{18FA6112-47D7-F741-A931-FC17A731BF70}" type="presOf" srcId="{62CF5295-0211-4CDE-A6E9-B0E2861AD018}" destId="{87CE7395-4A67-B240-A9B2-86B119EFCB55}" srcOrd="0" destOrd="1" presId="urn:microsoft.com/office/officeart/2005/8/layout/list1"/>
    <dgm:cxn modelId="{9C223725-4721-E747-B563-F757F118AEF7}" type="presOf" srcId="{52A5517A-22FD-BD4E-9C6B-91D9BEC1D810}" destId="{6EFF0697-E2B5-A844-BF8E-1E4995A40F6A}" srcOrd="1" destOrd="0" presId="urn:microsoft.com/office/officeart/2005/8/layout/list1"/>
    <dgm:cxn modelId="{25B2F932-35EB-3140-AFC1-2F1BFCDAB991}" srcId="{A818DB89-E947-46DD-88D6-BBEF9B7F81C8}" destId="{52A5517A-22FD-BD4E-9C6B-91D9BEC1D810}" srcOrd="3" destOrd="0" parTransId="{88BA3070-EF92-8146-AC3E-3731532F7BBC}" sibTransId="{622DDC02-BDA4-ED47-BC8D-6E09F1B011B4}"/>
    <dgm:cxn modelId="{C9753D39-71FD-D643-BF57-9939DC24E213}" type="presOf" srcId="{BDF1E987-9342-6044-9513-699AC24095F4}" destId="{DAC867E4-5F11-C44B-8E5F-8CE6C01E6579}" srcOrd="0" destOrd="0" presId="urn:microsoft.com/office/officeart/2005/8/layout/list1"/>
    <dgm:cxn modelId="{9EFA9245-3905-3641-9BFC-E35F32048548}" type="presOf" srcId="{8E31A4B9-FA7A-5040-97FC-FF62918A3293}" destId="{DAC867E4-5F11-C44B-8E5F-8CE6C01E6579}" srcOrd="0" destOrd="1" presId="urn:microsoft.com/office/officeart/2005/8/layout/list1"/>
    <dgm:cxn modelId="{68F61046-8C6C-1F43-A7F9-52BE5F7EED62}" type="presOf" srcId="{F4E68E21-90F1-42D6-B8AC-DDE6EB745ACF}" destId="{84F5C252-8C2F-104D-9221-6A17E431D96F}" srcOrd="0" destOrd="0" presId="urn:microsoft.com/office/officeart/2005/8/layout/list1"/>
    <dgm:cxn modelId="{82C74158-8FC5-4AA1-855F-F822206367EF}" srcId="{E350F63D-9D90-4998-9706-806E933B0465}" destId="{62CF5295-0211-4CDE-A6E9-B0E2861AD018}" srcOrd="1" destOrd="0" parTransId="{92288775-FE04-4719-9152-EF4E4C434D26}" sibTransId="{A076891C-EA63-46B6-8D42-7A2995865F5E}"/>
    <dgm:cxn modelId="{66BB045C-5E84-D84E-9343-64055CE82FE2}" type="presOf" srcId="{E350F63D-9D90-4998-9706-806E933B0465}" destId="{D46D9E08-C167-6747-8562-F504A18BA082}" srcOrd="0" destOrd="0" presId="urn:microsoft.com/office/officeart/2005/8/layout/list1"/>
    <dgm:cxn modelId="{9089505D-E9F5-DB4F-A42F-BBCDA7194F27}" type="presOf" srcId="{E350F63D-9D90-4998-9706-806E933B0465}" destId="{5504ECAF-BA4C-974A-B855-B4622A2A9AEA}" srcOrd="1" destOrd="0" presId="urn:microsoft.com/office/officeart/2005/8/layout/list1"/>
    <dgm:cxn modelId="{307EC068-E47B-EB4B-9CD9-86253133D949}" type="presOf" srcId="{52A5517A-22FD-BD4E-9C6B-91D9BEC1D810}" destId="{07082975-B3D8-F245-8B9C-5372FD877466}" srcOrd="0" destOrd="0" presId="urn:microsoft.com/office/officeart/2005/8/layout/list1"/>
    <dgm:cxn modelId="{91E79D6B-D118-464E-B458-38871D461B2F}" type="presOf" srcId="{A818DB89-E947-46DD-88D6-BBEF9B7F81C8}" destId="{CA94B042-B739-694E-AF36-481280FC16CC}" srcOrd="0" destOrd="0" presId="urn:microsoft.com/office/officeart/2005/8/layout/list1"/>
    <dgm:cxn modelId="{D48A026C-90CD-034F-AA11-AE750078DEDC}" srcId="{52A5517A-22FD-BD4E-9C6B-91D9BEC1D810}" destId="{8E31A4B9-FA7A-5040-97FC-FF62918A3293}" srcOrd="1" destOrd="0" parTransId="{D10C413A-69C0-3C4D-BC0C-E53F0FD382F9}" sibTransId="{356B17E3-3284-C84C-9892-12830213B072}"/>
    <dgm:cxn modelId="{004A8D6D-9DF7-4EC3-A9CF-24BDAFC9F5D0}" srcId="{A818DB89-E947-46DD-88D6-BBEF9B7F81C8}" destId="{F4E68E21-90F1-42D6-B8AC-DDE6EB745ACF}" srcOrd="0" destOrd="0" parTransId="{310B8166-EBDF-46FB-9607-AA5A2136AD12}" sibTransId="{2999BDA2-F016-40D8-A533-DED60BE0CCEB}"/>
    <dgm:cxn modelId="{F7B6598A-CCF5-49B9-8AF8-3728DDC729BC}" srcId="{A818DB89-E947-46DD-88D6-BBEF9B7F81C8}" destId="{3EDCC1AC-883E-4DD2-AD31-ECC2BDC2A817}" srcOrd="2" destOrd="0" parTransId="{0EE3CA39-CCA1-4C49-9791-D54392B53B6A}" sibTransId="{23F2F194-643F-4470-B394-29643F439D73}"/>
    <dgm:cxn modelId="{E95DE093-AC74-46BE-95D9-EF77ABC18AEB}" srcId="{A818DB89-E947-46DD-88D6-BBEF9B7F81C8}" destId="{E350F63D-9D90-4998-9706-806E933B0465}" srcOrd="1" destOrd="0" parTransId="{704B1665-6D2A-40A3-9ED5-5F5693E8555F}" sibTransId="{DBB0614A-0C58-44F4-9A81-5C0BA2AE0FF5}"/>
    <dgm:cxn modelId="{977946A6-5681-8446-A12D-054456CE6EBD}" srcId="{52A5517A-22FD-BD4E-9C6B-91D9BEC1D810}" destId="{BDF1E987-9342-6044-9513-699AC24095F4}" srcOrd="0" destOrd="0" parTransId="{C0990ACE-3B93-6647-A5C7-B6FEA9F5CD6A}" sibTransId="{EC968AFA-FDB8-CB44-B2FD-7537DC9DD43C}"/>
    <dgm:cxn modelId="{1477BBAB-4129-9746-AB36-0536C76D170C}" srcId="{3EDCC1AC-883E-4DD2-AD31-ECC2BDC2A817}" destId="{426E6579-D44D-284F-88D4-DE89C9077C2A}" srcOrd="0" destOrd="0" parTransId="{47192E57-E4CD-6242-8277-22EE52E16E5D}" sibTransId="{0AB85C2F-85E2-3C4F-B6BE-21ED630B773C}"/>
    <dgm:cxn modelId="{F3F4F9AC-178A-9A48-A060-14FF27E5CBBE}" type="presOf" srcId="{3EDCC1AC-883E-4DD2-AD31-ECC2BDC2A817}" destId="{6FB359A4-EEB5-9A4F-8D15-D743E17889C0}" srcOrd="0" destOrd="0" presId="urn:microsoft.com/office/officeart/2005/8/layout/list1"/>
    <dgm:cxn modelId="{2BB988B2-1BC9-D74E-95B2-40A27010D2DB}" type="presOf" srcId="{3EDCC1AC-883E-4DD2-AD31-ECC2BDC2A817}" destId="{9FB5ACF9-C40A-FA4A-B456-42D88D259AA5}" srcOrd="1" destOrd="0" presId="urn:microsoft.com/office/officeart/2005/8/layout/list1"/>
    <dgm:cxn modelId="{99F4EFB6-4D17-F240-A3ED-6ACFEB53C452}" type="presOf" srcId="{F4E68E21-90F1-42D6-B8AC-DDE6EB745ACF}" destId="{4DD1A04F-3B16-FF4A-B6AA-03299E0850C3}" srcOrd="1" destOrd="0" presId="urn:microsoft.com/office/officeart/2005/8/layout/list1"/>
    <dgm:cxn modelId="{BFCF37BE-C0E7-42AF-B541-6449E546FA4A}" srcId="{E350F63D-9D90-4998-9706-806E933B0465}" destId="{CB97B841-DEB3-4241-B2EF-DA4D5DBE87EB}" srcOrd="0" destOrd="0" parTransId="{87CA92DB-BD72-4C9A-B927-715DE13EA9BB}" sibTransId="{DBD7FCA7-C78C-4D36-B336-BD0F2A33CD8F}"/>
    <dgm:cxn modelId="{61E13BC6-E7D6-FC4D-9697-DF772FE1C57B}" type="presParOf" srcId="{CA94B042-B739-694E-AF36-481280FC16CC}" destId="{B18F3FA2-CBC9-F941-8EC5-AD220BCD34C9}" srcOrd="0" destOrd="0" presId="urn:microsoft.com/office/officeart/2005/8/layout/list1"/>
    <dgm:cxn modelId="{E7C89C08-6A0F-614E-8E94-BD86E85E9958}" type="presParOf" srcId="{B18F3FA2-CBC9-F941-8EC5-AD220BCD34C9}" destId="{84F5C252-8C2F-104D-9221-6A17E431D96F}" srcOrd="0" destOrd="0" presId="urn:microsoft.com/office/officeart/2005/8/layout/list1"/>
    <dgm:cxn modelId="{79C26532-B3E9-2E44-8B65-299FE16CCCBB}" type="presParOf" srcId="{B18F3FA2-CBC9-F941-8EC5-AD220BCD34C9}" destId="{4DD1A04F-3B16-FF4A-B6AA-03299E0850C3}" srcOrd="1" destOrd="0" presId="urn:microsoft.com/office/officeart/2005/8/layout/list1"/>
    <dgm:cxn modelId="{B5A13ABE-6244-3D47-9936-39DC880C1715}" type="presParOf" srcId="{CA94B042-B739-694E-AF36-481280FC16CC}" destId="{5896C1E0-F7A1-184E-B586-79F53B8279DE}" srcOrd="1" destOrd="0" presId="urn:microsoft.com/office/officeart/2005/8/layout/list1"/>
    <dgm:cxn modelId="{A47A9909-5568-4B43-8F26-EDCE68AE5C45}" type="presParOf" srcId="{CA94B042-B739-694E-AF36-481280FC16CC}" destId="{87A85CF1-514B-2F44-9D5A-23C847F90DA9}" srcOrd="2" destOrd="0" presId="urn:microsoft.com/office/officeart/2005/8/layout/list1"/>
    <dgm:cxn modelId="{387D6144-FCAC-2640-8CF4-C024FEA21411}" type="presParOf" srcId="{CA94B042-B739-694E-AF36-481280FC16CC}" destId="{B289B0E3-B765-6F43-BEFC-08EACE6C485B}" srcOrd="3" destOrd="0" presId="urn:microsoft.com/office/officeart/2005/8/layout/list1"/>
    <dgm:cxn modelId="{0F56E7AA-7919-0F41-8E9B-72EEFA5AF7EC}" type="presParOf" srcId="{CA94B042-B739-694E-AF36-481280FC16CC}" destId="{1D749F54-CC36-A342-9878-0C3BD15E3707}" srcOrd="4" destOrd="0" presId="urn:microsoft.com/office/officeart/2005/8/layout/list1"/>
    <dgm:cxn modelId="{57A44773-02E7-A942-860B-4B921D34289F}" type="presParOf" srcId="{1D749F54-CC36-A342-9878-0C3BD15E3707}" destId="{D46D9E08-C167-6747-8562-F504A18BA082}" srcOrd="0" destOrd="0" presId="urn:microsoft.com/office/officeart/2005/8/layout/list1"/>
    <dgm:cxn modelId="{33D1C862-6AEF-9845-8997-E0716F87CC05}" type="presParOf" srcId="{1D749F54-CC36-A342-9878-0C3BD15E3707}" destId="{5504ECAF-BA4C-974A-B855-B4622A2A9AEA}" srcOrd="1" destOrd="0" presId="urn:microsoft.com/office/officeart/2005/8/layout/list1"/>
    <dgm:cxn modelId="{B56F9EAF-A687-2A44-98B1-6BACCAB8C418}" type="presParOf" srcId="{CA94B042-B739-694E-AF36-481280FC16CC}" destId="{73E3288E-70B5-D544-9F78-79727F4A5BF0}" srcOrd="5" destOrd="0" presId="urn:microsoft.com/office/officeart/2005/8/layout/list1"/>
    <dgm:cxn modelId="{5D44A863-649A-3C4E-940A-684EEB1A747D}" type="presParOf" srcId="{CA94B042-B739-694E-AF36-481280FC16CC}" destId="{87CE7395-4A67-B240-A9B2-86B119EFCB55}" srcOrd="6" destOrd="0" presId="urn:microsoft.com/office/officeart/2005/8/layout/list1"/>
    <dgm:cxn modelId="{D36CA3E0-1838-724D-8FC9-E208F7E4C2EA}" type="presParOf" srcId="{CA94B042-B739-694E-AF36-481280FC16CC}" destId="{29CE800E-45D2-624C-8ED4-76A7BF0E1819}" srcOrd="7" destOrd="0" presId="urn:microsoft.com/office/officeart/2005/8/layout/list1"/>
    <dgm:cxn modelId="{E841EA87-00E1-F444-91A9-9D6D604B9EE2}" type="presParOf" srcId="{CA94B042-B739-694E-AF36-481280FC16CC}" destId="{007CD8DD-D8E8-3A4C-9F38-F16761E86026}" srcOrd="8" destOrd="0" presId="urn:microsoft.com/office/officeart/2005/8/layout/list1"/>
    <dgm:cxn modelId="{A29132CC-CA09-E043-B26B-9526CF9138AC}" type="presParOf" srcId="{007CD8DD-D8E8-3A4C-9F38-F16761E86026}" destId="{6FB359A4-EEB5-9A4F-8D15-D743E17889C0}" srcOrd="0" destOrd="0" presId="urn:microsoft.com/office/officeart/2005/8/layout/list1"/>
    <dgm:cxn modelId="{FE4A9BBE-8D5E-2045-AAC9-4CA6CEDFF981}" type="presParOf" srcId="{007CD8DD-D8E8-3A4C-9F38-F16761E86026}" destId="{9FB5ACF9-C40A-FA4A-B456-42D88D259AA5}" srcOrd="1" destOrd="0" presId="urn:microsoft.com/office/officeart/2005/8/layout/list1"/>
    <dgm:cxn modelId="{D48BC6F9-DF90-004E-BAEB-A1558A349702}" type="presParOf" srcId="{CA94B042-B739-694E-AF36-481280FC16CC}" destId="{6816595A-44BB-B943-B8D8-3D87D92780EB}" srcOrd="9" destOrd="0" presId="urn:microsoft.com/office/officeart/2005/8/layout/list1"/>
    <dgm:cxn modelId="{0D0E3A46-4176-5B46-82CF-6E532F5294AE}" type="presParOf" srcId="{CA94B042-B739-694E-AF36-481280FC16CC}" destId="{EF4B3862-9475-4149-A81A-88A2CF48F2EC}" srcOrd="10" destOrd="0" presId="urn:microsoft.com/office/officeart/2005/8/layout/list1"/>
    <dgm:cxn modelId="{9B73F5F0-F8A3-8F4C-A829-AFBCC1FC6D9A}" type="presParOf" srcId="{CA94B042-B739-694E-AF36-481280FC16CC}" destId="{10F7852E-46A8-2C45-8512-49B3A7D0D670}" srcOrd="11" destOrd="0" presId="urn:microsoft.com/office/officeart/2005/8/layout/list1"/>
    <dgm:cxn modelId="{2792471B-6589-8344-BF28-EAB1DAA7740F}" type="presParOf" srcId="{CA94B042-B739-694E-AF36-481280FC16CC}" destId="{2F2CA67F-FA66-8C48-8CD5-FF1BF4604C61}" srcOrd="12" destOrd="0" presId="urn:microsoft.com/office/officeart/2005/8/layout/list1"/>
    <dgm:cxn modelId="{748269ED-03B5-9045-90F7-700BB77FB0B0}" type="presParOf" srcId="{2F2CA67F-FA66-8C48-8CD5-FF1BF4604C61}" destId="{07082975-B3D8-F245-8B9C-5372FD877466}" srcOrd="0" destOrd="0" presId="urn:microsoft.com/office/officeart/2005/8/layout/list1"/>
    <dgm:cxn modelId="{877C7B5F-4A90-814F-B89F-8E613C5228E0}" type="presParOf" srcId="{2F2CA67F-FA66-8C48-8CD5-FF1BF4604C61}" destId="{6EFF0697-E2B5-A844-BF8E-1E4995A40F6A}" srcOrd="1" destOrd="0" presId="urn:microsoft.com/office/officeart/2005/8/layout/list1"/>
    <dgm:cxn modelId="{12A7EB53-4464-C840-A28D-097061D10CDE}" type="presParOf" srcId="{CA94B042-B739-694E-AF36-481280FC16CC}" destId="{D609D2DB-B720-F249-8EC3-6B1CC61B29FF}" srcOrd="13" destOrd="0" presId="urn:microsoft.com/office/officeart/2005/8/layout/list1"/>
    <dgm:cxn modelId="{AFF9104D-80F4-9640-8F1D-8B0F08326B11}" type="presParOf" srcId="{CA94B042-B739-694E-AF36-481280FC16CC}" destId="{DAC867E4-5F11-C44B-8E5F-8CE6C01E6579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A85CF1-514B-2F44-9D5A-23C847F90DA9}">
      <dsp:nvSpPr>
        <dsp:cNvPr id="0" name=""/>
        <dsp:cNvSpPr/>
      </dsp:nvSpPr>
      <dsp:spPr>
        <a:xfrm>
          <a:off x="0" y="281864"/>
          <a:ext cx="6151562" cy="403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DD1A04F-3B16-FF4A-B6AA-03299E0850C3}">
      <dsp:nvSpPr>
        <dsp:cNvPr id="0" name=""/>
        <dsp:cNvSpPr/>
      </dsp:nvSpPr>
      <dsp:spPr>
        <a:xfrm>
          <a:off x="307578" y="45704"/>
          <a:ext cx="4306094" cy="47232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17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62760" tIns="0" rIns="16276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All 4 Models Agree</a:t>
          </a:r>
        </a:p>
      </dsp:txBody>
      <dsp:txXfrm>
        <a:off x="330635" y="68761"/>
        <a:ext cx="4259980" cy="426206"/>
      </dsp:txXfrm>
    </dsp:sp>
    <dsp:sp modelId="{87CE7395-4A67-B240-A9B2-86B119EFCB55}">
      <dsp:nvSpPr>
        <dsp:cNvPr id="0" name=""/>
        <dsp:cNvSpPr/>
      </dsp:nvSpPr>
      <dsp:spPr>
        <a:xfrm>
          <a:off x="0" y="1007624"/>
          <a:ext cx="6151562" cy="1562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7430" tIns="333248" rIns="477430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Country, Eye Color, </a:t>
          </a:r>
          <a:r>
            <a:rPr lang="en-US" sz="1600" kern="1200" dirty="0" err="1"/>
            <a:t>Prev</a:t>
          </a:r>
          <a:r>
            <a:rPr lang="en-US" sz="1600" kern="1200" dirty="0"/>
            <a:t> Year, Mucus </a:t>
          </a:r>
          <a:r>
            <a:rPr lang="en-US" sz="1600" kern="1200" dirty="0" err="1"/>
            <a:t>Visc</a:t>
          </a:r>
          <a:r>
            <a:rPr lang="en-US" sz="1600" kern="1200" dirty="0"/>
            <a:t>, and Tissue Use Only Affect Zero Inflation (i.e. produce more zeros than expected)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Active Ingredient Reduces Rate of Nosebleeds (effect about half of having optimal mucus viscosity)</a:t>
          </a:r>
        </a:p>
      </dsp:txBody>
      <dsp:txXfrm>
        <a:off x="0" y="1007624"/>
        <a:ext cx="6151562" cy="1562400"/>
      </dsp:txXfrm>
    </dsp:sp>
    <dsp:sp modelId="{5504ECAF-BA4C-974A-B855-B4622A2A9AEA}">
      <dsp:nvSpPr>
        <dsp:cNvPr id="0" name=""/>
        <dsp:cNvSpPr/>
      </dsp:nvSpPr>
      <dsp:spPr>
        <a:xfrm>
          <a:off x="307578" y="771465"/>
          <a:ext cx="4306094" cy="47232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17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62760" tIns="0" rIns="16276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Per Zero-Inflated Count Model</a:t>
          </a:r>
          <a:br>
            <a:rPr lang="en-US" sz="1600" kern="1200" dirty="0"/>
          </a:br>
          <a:r>
            <a:rPr lang="en-US" sz="1600" kern="1200" dirty="0"/>
            <a:t>(Best Fit)</a:t>
          </a:r>
        </a:p>
      </dsp:txBody>
      <dsp:txXfrm>
        <a:off x="330635" y="794522"/>
        <a:ext cx="4259980" cy="426206"/>
      </dsp:txXfrm>
    </dsp:sp>
    <dsp:sp modelId="{EF4B3862-9475-4149-A81A-88A2CF48F2EC}">
      <dsp:nvSpPr>
        <dsp:cNvPr id="0" name=""/>
        <dsp:cNvSpPr/>
      </dsp:nvSpPr>
      <dsp:spPr>
        <a:xfrm>
          <a:off x="0" y="2892585"/>
          <a:ext cx="6151562" cy="882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7430" tIns="333248" rIns="477430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Active Ingredient Reduces Rate of Nosebleeds (effect about 2/3 of having optimal mucus viscosity)</a:t>
          </a:r>
        </a:p>
      </dsp:txBody>
      <dsp:txXfrm>
        <a:off x="0" y="2892585"/>
        <a:ext cx="6151562" cy="882000"/>
      </dsp:txXfrm>
    </dsp:sp>
    <dsp:sp modelId="{9FB5ACF9-C40A-FA4A-B456-42D88D259AA5}">
      <dsp:nvSpPr>
        <dsp:cNvPr id="0" name=""/>
        <dsp:cNvSpPr/>
      </dsp:nvSpPr>
      <dsp:spPr>
        <a:xfrm>
          <a:off x="307578" y="2656425"/>
          <a:ext cx="4306094" cy="47232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17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62760" tIns="0" rIns="16276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Per Poisson Model</a:t>
          </a:r>
          <a:endParaRPr lang="en-US" sz="1600" kern="1200" dirty="0"/>
        </a:p>
      </dsp:txBody>
      <dsp:txXfrm>
        <a:off x="330635" y="2679482"/>
        <a:ext cx="4259980" cy="426206"/>
      </dsp:txXfrm>
    </dsp:sp>
    <dsp:sp modelId="{DAC867E4-5F11-C44B-8E5F-8CE6C01E6579}">
      <dsp:nvSpPr>
        <dsp:cNvPr id="0" name=""/>
        <dsp:cNvSpPr/>
      </dsp:nvSpPr>
      <dsp:spPr>
        <a:xfrm>
          <a:off x="0" y="4097145"/>
          <a:ext cx="6151562" cy="113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7430" tIns="333248" rIns="477430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Active Ingredient Does Not Affect Number of Nosebleeds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It Prevents Having Nosebleeds At All (effect about 84% of having optimal mucus viscosity)</a:t>
          </a:r>
        </a:p>
      </dsp:txBody>
      <dsp:txXfrm>
        <a:off x="0" y="4097145"/>
        <a:ext cx="6151562" cy="1134000"/>
      </dsp:txXfrm>
    </dsp:sp>
    <dsp:sp modelId="{6EFF0697-E2B5-A844-BF8E-1E4995A40F6A}">
      <dsp:nvSpPr>
        <dsp:cNvPr id="0" name=""/>
        <dsp:cNvSpPr/>
      </dsp:nvSpPr>
      <dsp:spPr>
        <a:xfrm>
          <a:off x="307578" y="3860985"/>
          <a:ext cx="4306094" cy="47232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17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62760" tIns="0" rIns="16276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Per </a:t>
          </a:r>
          <a:r>
            <a:rPr lang="en-US" sz="1600" kern="1200" dirty="0"/>
            <a:t>Hurdle Model</a:t>
          </a:r>
        </a:p>
      </dsp:txBody>
      <dsp:txXfrm>
        <a:off x="330635" y="3884042"/>
        <a:ext cx="4259980" cy="42620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09T15:13:54.2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486 273 24575,'-11'12'0,"1"5"0,4 4 0,-2 10 0,1 10 0,-4 15 0,4-9 0,-1 6 0,-1 16 0,-2 6-734,2-9 0,-1 4 0,0 2 734,-1 14 0,0 3 0,-1 2-838,1-13 0,-1 2 0,-1 1 1,1 2 837,1 9 0,0 2 0,1 1 0,-1-1 0,0-3 0,-1 1 0,1 0 0,0 2-662,3-8 0,1 2 0,0 1 0,1-1 0,-1 0 662,1-7 0,0-1 0,1 0 0,-1 1 0,1 1 0,-1 6 0,1 3 0,-1 0 0,1-1 0,0 0 0,-1-5 0,2-1 0,-1 0 0,0 0 0,0-1 0,0-2 0,0 1 0,0-2 0,0 0 0,1-2-460,-2 8 1,1-1-1,1-2 1,-1 1 459,0 3 0,0 0 0,0-1 0,1-2 0,-1 15 0,1-2 0,0 0-61,2-20 0,-1 1 1,1 0-1,1-2 61,1 16 0,1 0 0,1-2 375,1-5 0,1 0 0,2-3-375,1-7 0,1-3 0,0-2 1287,3 19 0,1-4-1287,0-5 0,-1-3 0,-2-19 0,-2-2 1243,0-5 1,-2-1-1244,3 29 2343,-3-20-2343,-2-13 1722,1-13-1722,-3-5 693,2-4-693,-2-3 0,1-4 0,-2-8 0,1 5 0,-1 3 0,0 10 0,1 7 0,-1 2 0,5 10 0,2 4 0,4 8 0,2 0 0,5 15 0,-1 3 0,6 21 0,-12-44 0,2 3-410,6 9 0,1 3 410,5 10 0,2 2 0,3-1 0,1 1 0,4 12 0,1 0 0,-3-12 0,-1-1 0,1 4 0,1-2 0,-4-11 0,1-3 0,-1-8 0,0-3 0,-2-8 0,1-3 0,22 26 0,-1-11 0,-19-24 0,-6-9 0,-14-6 820,-3-5-820,2 7 0,1-3 0,4 3 0,0-3 0,1 3 0,-4-4 0,3 0 0,-1 0 0,7 2 0,1-2 0,9 4 0,2-2 0,9 5 0,3 0 0,-3 0 0,-6-2 0,-11-6 0,-8-4 0,-7-7 0,-3-2 0,-4-4 0,7-7 0,13-6 0,11-7 0,10-10 0,3-5 0,2-14 0,1-6 0,-6-1 0,-7-7 0,-11-1 0,-3-12 0,-8-6 0,2-3 0,2 4 0,3 12 0,7 2 0,-1 8 0,-2-6 0,-5 0 0,-3 2 0,-3 6 0,2-9 0,-3-1 0,1-18 0,1-7 0,2-6 0,-7 47 0,2 1 0,12-41 0,-7 40 0,1 1 0,16-40 0,-16 39 0,-1-2 0,-2 0 0,-3-1 0,-1-3 0,-3-3 0,-4-7 0,-2-1 0,-3 4 0,-1-2-365,-2-12 1,0-1 364,0 5 0,1 0 0,3-10 0,1-2 0,3-2 0,0 0 0,2-3 0,0 2 0,-2 4 0,-2 1-632,-4-11 0,-2-1 632,-2 6 0,0-1 0,-3-8 0,2-1 0,2 1 0,2 1 0,5 4 0,2 1 0,1 1 0,1 0 0,2 9 0,1 0 0,-1-10 0,0 0 0,0 4 0,-1-1 0,-3 23 0,-2-1 0,0-1 0,0-1 0,-1 0 0,-2 0 0,-2 0 0,0 0 0,-2-1 0,0-2 0,0 0 0,-2 1 0,-2-22 0,-2 0 0,-1-6 0,-1 3 0,2 15 0,0 2 0,-2-4 0,0 1-176,1 10 1,0 3 175,1 4 0,-2 2 0,-2 9 0,-2 2 0,0-2 0,-2 0 0,1 6 0,-1 1 335,2-2 0,2-1-335,-5-44 1285,6 4-1285,1-4 389,-2 11-389,-6-15 0,-7 5 0,10 36 0,-2-2 0,-5 1 0,-2 0 0,-2-7 0,-1 2 0,1 9 0,0 1 0,-3-4 0,0 2 0,2 8 0,0 1 0,-1 1 0,1 0 0,-28-33 0,13 13 0,8 11 0,12 13 0,5 3 0,3 9 0,-1-2 0,2 0 0,2 0 0,0-4 0,0 4 0,-4-13 0,-6-4 0,0-16 0,1-5 0,3-6 0,5 8 0,-5-7 0,-1 11 0,-5-1 0,-1 14 0,1 9 0,3 14 0,3 7 0,3 9 0,3 5 0,1 3 0,-1 3 0,-9-1 0,-2 2 0,-7 0 0,3 1 0,4-1 0,-2 3 0,8 1 0,-11 6 0,2 2 0,-6 2 0,3 3 0,0-1 0,3 2 0,-6 0 0,1-1 0,0 0 0,6-4 0,6-1 0,6 0 0,3-3 0,3 3 0,1-4 0,4 0 0,-2-1 0,2-2 0,-3 1 0,1-1 0,0 1 0,-1-2 0,-1 2 0,-1 1 0,-1-1 0,4-2 0,0-3 0,5-1 0,-2-2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10T13:35:44.1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1904 296 24575,'-2'-14'0,"0"0"0,1 0 0,-2 1 0,0-3 0,-5 1 0,-5-4 0,-12-1 0,-7-3 0,-8 0 0,-11-3 0,-5 1 0,-6 0 0,1 6 0,6 5 0,10 6 0,2 3 0,3 4 0,0 0 0,0 1 0,6 0 0,7 2 0,3 1 0,2 3 0,-9 3 0,-7-1 0,-6 1 0,0-3 0,-2 0 0,5 1 0,0 3 0,6 4 0,5 2 0,8 2 0,1 1 0,3 0 0,-1 3 0,-2 2 0,1 2 0,1-1 0,2 5 0,3 1 0,1 3 0,0 5 0,-1-1 0,-4 0 0,2-4 0,-6 0 0,2-2 0,-4 2 0,2-2 0,0-1 0,3-3 0,3 3 0,3-2 0,1 2 0,-2 0 0,0-2 0,-1-4 0,3 2 0,2-3 0,3 4 0,2 1 0,-1 1 0,1-3 0,-1 3 0,3 2 0,0 5 0,1 3 0,0 1 0,-1-2 0,-2 0 0,-2-3 0,-2 3 0,1 0 0,0 0 0,1-2 0,-4 1 0,-1-1 0,-2 1 0,-1 0 0,2 0 0,0 1 0,1-3 0,2 0 0,2-5 0,1-1 0,-1 4 0,2 1 0,0 2 0,1 5 0,-1 0 0,-2 5 0,-1-1 0,0 3 0,4-6 0,-1 5 0,2-2 0,-4 2 0,2 0 0,-2-1 0,4-5 0,0 0 0,2-2 0,-1 0 0,0-2 0,-1-4 0,0-6 0,-1 2 0,1-3 0,-1 3 0,1 0 0,2 1 0,-1-2 0,3 6 0,-2 0 0,2 8 0,-1-1 0,1 5 0,0-5 0,0 5 0,1-3 0,-1 3 0,2 1 0,-1-2 0,0-3 0,2 2 0,-1-6 0,1 5 0,3 1 0,-2 0 0,4 4 0,-3-2 0,5 11 0,-1 3 0,2 10 0,2 0 0,-4-6 0,0-12 0,-5-4 0,2-5 0,0 1 0,-2-4 0,-1-4 0,-2-6 0,-1-1 0,1 1 0,0 3 0,0 0 0,2 1 0,-1-5 0,1 3 0,0-4 0,-1 1 0,1 1 0,0 3 0,-1-1 0,2 7 0,0-4 0,2 6 0,0-5 0,1-2 0,-1-7 0,-1 0 0,3-1 0,1 4 0,3 1 0,0 2 0,1-3 0,1 2 0,0-3 0,8 9 0,10 0 0,10 6 0,9-5 0,-4-7 0,4-2 0,-6-7 0,9 5 0,-1-3 0,0-3 0,-6-6 0,-3-5 0,-2-5 0,0-3 0,6-2 0,-2 1 0,-1 1 0,0-1 0,-5-2 0,-6-3 0,-4-4 0,-8-2 0,0-2 0,6 0 0,-1-1 0,4-2 0,-7-4 0,-3-6 0,-4-6 0,4-9 0,2-3 0,13-5 0,6 5 0,11 3 0,-4 9 0,0 5 0,-11 3 0,-6-2 0,-8-1 0,-4-3 0,-2 3 0,5-2 0,-1 4 0,1-4 0,-3 2 0,-5-2 0,-4 1 0,-4 0 0,2-4 0,2 2 0,4-3 0,3 3 0,0 0 0,-1 2 0,-2-3 0,-1 0 0,0-4 0,-1 2 0,-1-1 0,-2 7 0,0-3 0,-2 5 0,-1-2 0,-2-2 0,-1-2 0,-2-2 0,0-4 0,1-4 0,3-4 0,0-2 0,0 0 0,-2 4 0,1-6 0,-1 0 0,0-8 0,1-1 0,-2-4 0,2 6 0,0-5 0,2 6 0,0-7 0,1-2 0,-3-6 0,-1 2 0,-3-9 0,0 7 0,1-4 0,2 8 0,0 2 0,0-2 0,-3 1 0,0-9 0,0 4 0,2-3 0,2 5 0,4 6 0,-1 8 0,-1-9 0,-4-2 0,-4-11 0,-4-5 0,-2 5 0,2 10 0,0 6 0,3 12 0,0-2 0,-1 1 0,-3-1 0,0 4 0,-2-2 0,3 3 0,0-1 0,2-1 0,-1-1 0,1 5 0,-5-5 0,2 4 0,-1-1 0,3 2 0,3 4 0,1 4 0,-1-2 0,-1 2 0,-2-5 0,0-1 0,-2-1 0,2 4 0,-2-5 0,0 2 0,-2-4 0,-1-1 0,-2 2 0,0-2 0,3 9 0,1-1 0,2 6 0,0-1 0,-2-1 0,-2 1 0,0 3 0,-4-2 0,3 2 0,-4-1 0,4 4 0,0 0 0,4 6 0,1 0 0,3 4 0,1 2 0,1 4 0,-1 1 0,1 1 0,-1 0 0,0-2 0,-1-2 0,0-2 0,1-2 0,-1-1 0,2 1 0,-1-1 0,1 3 0,0-2 0,-1 2 0,1 0 0,-2-1 0,1 0 0,-1 0 0,0-2 0,1 1 0,0 1 0,1-1 0,0 2 0,-1-1 0,1 4 0,0-2 0,-1 3 0,0-2 0,1-2 0,0 0 0,0 2 0,0 3 0,0 2 0,-1 3 0,1 2 0,-1 0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10/10/18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dirty="0"/>
              <a:t>10/10/18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 dirty="0"/>
              <a:t>10/10/18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 dirty="0"/>
              <a:t>10/10/18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10/10/18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dirty="0"/>
              <a:t>10/10/18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D4976-E339-4826-83B7-FBD03F55ECF8}" type="datetimeFigureOut">
              <a:rPr lang="en-US" dirty="0"/>
              <a:t>10/10/18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dirty="0"/>
              <a:t>10/10/18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dirty="0"/>
              <a:t>10/10/18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E4249-C0D0-4B06-8692-E8BB871AF643}" type="datetimeFigureOut">
              <a:rPr lang="en-US" dirty="0"/>
              <a:t>10/10/18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042B0DB6-F5C7-45FB-8CF3-31B45F9C2DAC}" type="datetimeFigureOut">
              <a:rPr lang="en-US" dirty="0"/>
              <a:t>10/10/18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1160EA64-D806-43AC-9DF2-F8C432F32B4C}" type="datetimeFigureOut">
              <a:rPr lang="en-US" dirty="0"/>
              <a:t>10/10/18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tiff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customXml" Target="../ink/ink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9792A-EDB6-AA40-BB6A-CCFE504793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Bayer Presentation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AE8CE93-042C-8840-BFBD-BC7571CA520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YANNI PAPADAKIS</a:t>
            </a:r>
          </a:p>
          <a:p>
            <a:r>
              <a:rPr lang="en-US" dirty="0"/>
              <a:t>Oct 15, 2018</a:t>
            </a:r>
          </a:p>
        </p:txBody>
      </p:sp>
    </p:spTree>
    <p:extLst>
      <p:ext uri="{BB962C8B-B14F-4D97-AF65-F5344CB8AC3E}">
        <p14:creationId xmlns:p14="http://schemas.microsoft.com/office/powerpoint/2010/main" val="1569697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44C3FE-8B71-0647-BB78-6E617928B7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87865" y="2921173"/>
            <a:ext cx="2745667" cy="1015663"/>
          </a:xfrm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sz="2000" dirty="0"/>
              <a:t>Treatment</a:t>
            </a:r>
            <a:br>
              <a:rPr lang="en-US" sz="2000" dirty="0"/>
            </a:br>
            <a:r>
              <a:rPr lang="en-US" sz="2000" dirty="0"/>
              <a:t>(arm)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8AFBB67-2575-4F5A-96CF-CD2EB02A1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3542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DD6B91-FAE0-B04A-8CAF-BE1F7611BD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238" y="830956"/>
            <a:ext cx="6827107" cy="4881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0334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9F26AF7-9AC1-49A4-8F89-2C63E1C0A0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491851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B8E11B-3F68-CD42-B8C7-11FEE1A0DF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4269282"/>
            <a:ext cx="8991600" cy="1264762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3200" dirty="0"/>
              <a:t>Possible Interactions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A49FAE-5A52-1041-B6E8-4304952563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778" y="409557"/>
            <a:ext cx="5086768" cy="363703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62F20DB-01C2-D745-A75E-E14D7E201C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5803" y="343921"/>
            <a:ext cx="5186940" cy="3708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9515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3ED03601-4724-4293-A32A-3A0879C5D4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E433AC3-E189-483B-9E8C-DFD5D2A186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918509"/>
            <a:ext cx="12192000" cy="193949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2429F17-72F9-924F-8720-4074D4E1C8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4269282"/>
            <a:ext cx="8991600" cy="1264762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3200"/>
              <a:t>Data Transformations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B8CBE2A-8F8E-C043-818D-AB2E6F45AE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95194" y="5688535"/>
            <a:ext cx="6801612" cy="536125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endParaRPr lang="en-US" sz="1800" kern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9" name="Graphic 8" descr="Document">
            <a:extLst>
              <a:ext uri="{FF2B5EF4-FFF2-40B4-BE49-F238E27FC236}">
                <a16:creationId xmlns:a16="http://schemas.microsoft.com/office/drawing/2014/main" id="{16B546F9-AD86-49DC-9860-AC63C18800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45346" y="640078"/>
            <a:ext cx="3301307" cy="330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1103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019FFE-17F8-674D-8B0A-1DDBCF122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1912" y="964692"/>
            <a:ext cx="4271771" cy="1188720"/>
          </a:xfrm>
        </p:spPr>
        <p:txBody>
          <a:bodyPr/>
          <a:lstStyle/>
          <a:p>
            <a:r>
              <a:rPr lang="en-US" dirty="0"/>
              <a:t>Impute Missing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E48FEB-6DFA-654D-BEB9-F98D445A9A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81912" y="2421200"/>
            <a:ext cx="4271771" cy="269533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000" dirty="0"/>
              <a:t>Eye Color: Assign NA to New </a:t>
            </a:r>
            <a:r>
              <a:rPr lang="en-US" sz="2000" dirty="0" err="1"/>
              <a:t>Categor</a:t>
            </a:r>
            <a:r>
              <a:rPr lang="en-US" sz="2000" dirty="0"/>
              <a:t> (NA here appears to be informative)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Fill NA in “Mucus Viscosity” Using simple Decision Tree Model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7C96007-B656-6442-941B-B134191AB3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38315" y="2421201"/>
            <a:ext cx="4270247" cy="2695336"/>
          </a:xfrm>
        </p:spPr>
        <p:txBody>
          <a:bodyPr/>
          <a:lstStyle/>
          <a:p>
            <a:r>
              <a:rPr lang="en-US" dirty="0"/>
              <a:t>Mucus Viscosity: Add Indicator if in Range [0.5-1.0]</a:t>
            </a:r>
          </a:p>
          <a:p>
            <a:pPr lvl="1"/>
            <a:r>
              <a:rPr lang="en-US" dirty="0"/>
              <a:t>Effect of Mucus Viscosity is Non Linear</a:t>
            </a:r>
          </a:p>
          <a:p>
            <a:pPr lvl="1"/>
            <a:r>
              <a:rPr lang="en-US" dirty="0"/>
              <a:t>With Optimal Range: [0.5-1.0]</a:t>
            </a:r>
          </a:p>
          <a:p>
            <a:pPr lvl="1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C7D2BC-3D6F-7B42-AC60-4E50EB3FEE90}"/>
              </a:ext>
            </a:extLst>
          </p:cNvPr>
          <p:cNvSpPr txBox="1"/>
          <p:nvPr/>
        </p:nvSpPr>
        <p:spPr>
          <a:xfrm>
            <a:off x="456499" y="5102934"/>
            <a:ext cx="5881816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u="sng" dirty="0">
                <a:latin typeface="Courier" pitchFamily="2" charset="0"/>
              </a:rPr>
              <a:t>Mucus Viscosity Model:</a:t>
            </a:r>
          </a:p>
          <a:p>
            <a:r>
              <a:rPr lang="en-US" sz="1400" dirty="0">
                <a:latin typeface="Courier" pitchFamily="2" charset="0"/>
              </a:rPr>
              <a:t>1) root 443 642.23140 1.356150  </a:t>
            </a:r>
          </a:p>
          <a:p>
            <a:r>
              <a:rPr lang="en-US" sz="1400" dirty="0">
                <a:latin typeface="Courier" pitchFamily="2" charset="0"/>
              </a:rPr>
              <a:t>  2) country=A,B,C,D,E,H,J 341 390.38910 1.207231 *</a:t>
            </a:r>
          </a:p>
          <a:p>
            <a:r>
              <a:rPr lang="en-US" sz="1400" dirty="0">
                <a:latin typeface="Courier" pitchFamily="2" charset="0"/>
              </a:rPr>
              <a:t>  3) country=F,G,I 102 218.99790 1.854009  </a:t>
            </a:r>
          </a:p>
          <a:p>
            <a:r>
              <a:rPr lang="en-US" sz="1400" dirty="0">
                <a:latin typeface="Courier" pitchFamily="2" charset="0"/>
              </a:rPr>
              <a:t>    6) </a:t>
            </a:r>
            <a:r>
              <a:rPr lang="en-US" sz="1400" dirty="0" err="1">
                <a:latin typeface="Courier" pitchFamily="2" charset="0"/>
              </a:rPr>
              <a:t>tissue.use</a:t>
            </a:r>
            <a:r>
              <a:rPr lang="en-US" sz="1400" dirty="0">
                <a:latin typeface="Courier" pitchFamily="2" charset="0"/>
              </a:rPr>
              <a:t>=MEDIUM 49  40.40912 1.514925 *</a:t>
            </a:r>
          </a:p>
          <a:p>
            <a:r>
              <a:rPr lang="en-US" sz="1400" dirty="0">
                <a:latin typeface="Courier" pitchFamily="2" charset="0"/>
              </a:rPr>
              <a:t>    7) </a:t>
            </a:r>
            <a:r>
              <a:rPr lang="en-US" sz="1400" dirty="0" err="1">
                <a:latin typeface="Courier" pitchFamily="2" charset="0"/>
              </a:rPr>
              <a:t>tissue.use</a:t>
            </a:r>
            <a:r>
              <a:rPr lang="en-US" sz="1400" dirty="0">
                <a:latin typeface="Courier" pitchFamily="2" charset="0"/>
              </a:rPr>
              <a:t>=HIGH 53 167.74610 2.167502 *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51EF21F-2A31-9D4A-9044-2C68C71F83FC}"/>
              </a:ext>
            </a:extLst>
          </p:cNvPr>
          <p:cNvSpPr txBox="1">
            <a:spLocks/>
          </p:cNvSpPr>
          <p:nvPr/>
        </p:nvSpPr>
        <p:spPr bwMode="black">
          <a:xfrm>
            <a:off x="6338315" y="964692"/>
            <a:ext cx="4270247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Feature Engineering</a:t>
            </a:r>
          </a:p>
        </p:txBody>
      </p:sp>
    </p:spTree>
    <p:extLst>
      <p:ext uri="{BB962C8B-B14F-4D97-AF65-F5344CB8AC3E}">
        <p14:creationId xmlns:p14="http://schemas.microsoft.com/office/powerpoint/2010/main" val="2070247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3ED03601-4724-4293-A32A-3A0879C5D4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E433AC3-E189-483B-9E8C-DFD5D2A186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918509"/>
            <a:ext cx="12192000" cy="193949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376DD46-99EA-2749-97A0-618EE23C6F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4269282"/>
            <a:ext cx="8991600" cy="1264762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3200"/>
              <a:t>Data Modeling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51A3664-65D0-CD4F-825F-591F6278C1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95194" y="5688535"/>
            <a:ext cx="6801612" cy="536125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18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Pursue 4 Alternative Models</a:t>
            </a:r>
          </a:p>
        </p:txBody>
      </p:sp>
      <p:pic>
        <p:nvPicPr>
          <p:cNvPr id="10" name="Graphic 9" descr="Playbook">
            <a:extLst>
              <a:ext uri="{FF2B5EF4-FFF2-40B4-BE49-F238E27FC236}">
                <a16:creationId xmlns:a16="http://schemas.microsoft.com/office/drawing/2014/main" id="{19442570-7208-4563-8372-6205E4EC05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45346" y="640078"/>
            <a:ext cx="3301307" cy="330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6184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C0F7F8-9B85-F648-87AE-3C46127B2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Poisson Model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E6A7E4-7464-3942-BE1B-18B751B763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AIC = 771.6</a:t>
            </a:r>
          </a:p>
        </p:txBody>
      </p:sp>
    </p:spTree>
    <p:extLst>
      <p:ext uri="{BB962C8B-B14F-4D97-AF65-F5344CB8AC3E}">
        <p14:creationId xmlns:p14="http://schemas.microsoft.com/office/powerpoint/2010/main" val="30529462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E3072F58-AB27-E54D-A150-7BAFD9388916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050586" y="895350"/>
          <a:ext cx="10123251" cy="5067300"/>
        </p:xfrm>
        <a:graphic>
          <a:graphicData uri="http://schemas.openxmlformats.org/drawingml/2006/table">
            <a:tbl>
              <a:tblPr bandRow="1">
                <a:tableStyleId>{5DA37D80-6434-44D0-A028-1B22A696006F}</a:tableStyleId>
              </a:tblPr>
              <a:tblGrid>
                <a:gridCol w="10123251">
                  <a:extLst>
                    <a:ext uri="{9D8B030D-6E8A-4147-A177-3AD203B41FA5}">
                      <a16:colId xmlns:a16="http://schemas.microsoft.com/office/drawing/2014/main" val="4274839128"/>
                    </a:ext>
                  </a:extLst>
                </a:gridCol>
              </a:tblGrid>
              <a:tr h="242557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ourier" pitchFamily="2" charset="0"/>
                        </a:rPr>
                        <a:t>POISSON: Coefficients (log link)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urier" pitchFamily="2" charset="0"/>
                        </a:rPr>
                        <a:t>          Estimate Std. Error z value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urier" pitchFamily="2" charset="0"/>
                        </a:rPr>
                        <a:t>Pr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urier" pitchFamily="2" charset="0"/>
                        </a:rPr>
                        <a:t>(&gt;|z|)    </a:t>
                      </a: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0480560"/>
                  </a:ext>
                </a:extLst>
              </a:tr>
              <a:tr h="242557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urier" pitchFamily="2" charset="0"/>
                        </a:rPr>
                        <a:t>(Intercept)                               -7.51940    2.41748  -3.110 0.001868 ** </a:t>
                      </a: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7706745"/>
                  </a:ext>
                </a:extLst>
              </a:tr>
              <a:tr h="242557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urier" pitchFamily="2" charset="0"/>
                        </a:rPr>
                        <a:t>countryB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urier" pitchFamily="2" charset="0"/>
                        </a:rPr>
                        <a:t>                                  -0.98605    0.27649  -3.566 0.000362 ***</a:t>
                      </a: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15515582"/>
                  </a:ext>
                </a:extLst>
              </a:tr>
              <a:tr h="242557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urier" pitchFamily="2" charset="0"/>
                        </a:rPr>
                        <a:t>countryC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urier" pitchFamily="2" charset="0"/>
                        </a:rPr>
                        <a:t>                                  -0.99192    0.60324  -1.644 0.100110    </a:t>
                      </a: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82834863"/>
                  </a:ext>
                </a:extLst>
              </a:tr>
              <a:tr h="242557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urier" pitchFamily="2" charset="0"/>
                        </a:rPr>
                        <a:t>countryD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urier" pitchFamily="2" charset="0"/>
                        </a:rPr>
                        <a:t>                                  -1.45769    0.35834  -4.068 4.74e-05 ***</a:t>
                      </a: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52178824"/>
                  </a:ext>
                </a:extLst>
              </a:tr>
              <a:tr h="242557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urier" pitchFamily="2" charset="0"/>
                        </a:rPr>
                        <a:t>countryE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urier" pitchFamily="2" charset="0"/>
                        </a:rPr>
                        <a:t>                                  -0.38498    0.24573  -1.567 0.117185    </a:t>
                      </a: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90678004"/>
                  </a:ext>
                </a:extLst>
              </a:tr>
              <a:tr h="242557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urier" pitchFamily="2" charset="0"/>
                        </a:rPr>
                        <a:t>countryF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urier" pitchFamily="2" charset="0"/>
                        </a:rPr>
                        <a:t>                                   0.09944    0.23479   0.424 0.671920    </a:t>
                      </a: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159143"/>
                  </a:ext>
                </a:extLst>
              </a:tr>
              <a:tr h="242557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urier" pitchFamily="2" charset="0"/>
                        </a:rPr>
                        <a:t>countryG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urier" pitchFamily="2" charset="0"/>
                        </a:rPr>
                        <a:t>                                  -0.57564    0.43629  -1.319 0.187039    </a:t>
                      </a: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68627888"/>
                  </a:ext>
                </a:extLst>
              </a:tr>
              <a:tr h="242557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urier" pitchFamily="2" charset="0"/>
                        </a:rPr>
                        <a:t>countryH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urier" pitchFamily="2" charset="0"/>
                        </a:rPr>
                        <a:t>                                  -1.66192    0.32372  -5.134 2.84e-07 ***</a:t>
                      </a: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90449578"/>
                  </a:ext>
                </a:extLst>
              </a:tr>
              <a:tr h="242557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urier" pitchFamily="2" charset="0"/>
                        </a:rPr>
                        <a:t>countryI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urier" pitchFamily="2" charset="0"/>
                        </a:rPr>
                        <a:t>                                  -0.09584    0.56316  -0.170 0.864868    </a:t>
                      </a: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65841614"/>
                  </a:ext>
                </a:extLst>
              </a:tr>
              <a:tr h="242557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urier" pitchFamily="2" charset="0"/>
                        </a:rPr>
                        <a:t>countryJ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urier" pitchFamily="2" charset="0"/>
                        </a:rPr>
                        <a:t>                                  -0.52118    0.59473  -0.876 0.380851    </a:t>
                      </a: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87451540"/>
                  </a:ext>
                </a:extLst>
              </a:tr>
              <a:tr h="242557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urier" pitchFamily="2" charset="0"/>
                        </a:rPr>
                        <a:t>eye.colourBLUE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urier" pitchFamily="2" charset="0"/>
                        </a:rPr>
                        <a:t>                             0.80432    0.36016   2.233 0.025534 *  </a:t>
                      </a: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90431332"/>
                  </a:ext>
                </a:extLst>
              </a:tr>
              <a:tr h="242557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urier" pitchFamily="2" charset="0"/>
                        </a:rPr>
                        <a:t>eye.colourBROWN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urier" pitchFamily="2" charset="0"/>
                        </a:rPr>
                        <a:t>                            0.29816    0.67120   0.444 0.656881    </a:t>
                      </a: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18654870"/>
                  </a:ext>
                </a:extLst>
              </a:tr>
              <a:tr h="242557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urier" pitchFamily="2" charset="0"/>
                        </a:rPr>
                        <a:t>eye.colourN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urier" pitchFamily="2" charset="0"/>
                        </a:rPr>
                        <a:t>/A                              0.82004    0.47037   1.743 0.081264 .  </a:t>
                      </a: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99275899"/>
                  </a:ext>
                </a:extLst>
              </a:tr>
              <a:tr h="242557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urier" pitchFamily="2" charset="0"/>
                        </a:rPr>
                        <a:t>tissue.useHIGH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urier" pitchFamily="2" charset="0"/>
                        </a:rPr>
                        <a:t>                             0.33189    0.15063   2.203 0.027577 *  </a:t>
                      </a: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04821698"/>
                  </a:ext>
                </a:extLst>
              </a:tr>
              <a:tr h="242557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urier" pitchFamily="2" charset="0"/>
                        </a:rPr>
                        <a:t>previous.year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urier" pitchFamily="2" charset="0"/>
                        </a:rPr>
                        <a:t>                              0.29671    0.09550   3.107 0.001891 ** </a:t>
                      </a: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58257847"/>
                  </a:ext>
                </a:extLst>
              </a:tr>
              <a:tr h="242557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urier" pitchFamily="2" charset="0"/>
                        </a:rPr>
                        <a:t>mucus.viscosity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urier" pitchFamily="2" charset="0"/>
                        </a:rPr>
                        <a:t>                           -0.14432    0.07409  -1.948 0.051424 .  </a:t>
                      </a: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33958001"/>
                  </a:ext>
                </a:extLst>
              </a:tr>
              <a:tr h="242557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urier" pitchFamily="2" charset="0"/>
                        </a:rPr>
                        <a:t>armACTIVE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urier" pitchFamily="2" charset="0"/>
                        </a:rPr>
                        <a:t>                                 -0.38935    0.14959  -2.603 0.009248 ** </a:t>
                      </a: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33282302"/>
                  </a:ext>
                </a:extLst>
              </a:tr>
              <a:tr h="242557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urier" pitchFamily="2" charset="0"/>
                        </a:rPr>
                        <a:t>log(duration)                              1.06381    0.40731   2.612 0.009007 ** </a:t>
                      </a: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43049839"/>
                  </a:ext>
                </a:extLst>
              </a:tr>
              <a:tr h="242557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urier" pitchFamily="2" charset="0"/>
                        </a:rPr>
                        <a:t>I(abs(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urier" pitchFamily="2" charset="0"/>
                        </a:rPr>
                        <a:t>mucus.viscosity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urier" pitchFamily="2" charset="0"/>
                        </a:rPr>
                        <a:t> - 0.75) &lt; 0.25)TRUE -0.59600    0.20083  -2.968 0.003000 ** </a:t>
                      </a: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87806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350437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69B63E2-1CB7-5348-B527-3F9618903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Hurdle Model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89B8FC8-610D-5647-9BCD-CF516ED064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AIC = 753.1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9E8782F4-4139-8B4E-BF8D-4E731ECCEB76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7696200" cy="203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696200">
                  <a:extLst>
                    <a:ext uri="{9D8B030D-6E8A-4147-A177-3AD203B41FA5}">
                      <a16:colId xmlns:a16="http://schemas.microsoft.com/office/drawing/2014/main" val="1103745980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Log-likelihood: -341.6 on 35 </a:t>
                      </a:r>
                      <a:r>
                        <a:rPr lang="en-US" sz="1200" u="none" strike="noStrike" dirty="0" err="1">
                          <a:effectLst/>
                        </a:rPr>
                        <a:t>Df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94593873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21D13160-AD12-CB4A-BC50-709285AE9B21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7696200" cy="203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696200">
                  <a:extLst>
                    <a:ext uri="{9D8B030D-6E8A-4147-A177-3AD203B41FA5}">
                      <a16:colId xmlns:a16="http://schemas.microsoft.com/office/drawing/2014/main" val="4050603896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Log-likelihood: -341.6 on 35 </a:t>
                      </a:r>
                      <a:r>
                        <a:rPr lang="en-US" sz="1200" u="none" strike="noStrike" dirty="0" err="1">
                          <a:effectLst/>
                        </a:rPr>
                        <a:t>Df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9548585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3989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02C7B47-DF2D-46D9-9584-5C83FCA86F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48541E3-A59C-41D3-85D2-70F0E0E9B6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6196" y="804672"/>
            <a:ext cx="10579608" cy="5248656"/>
          </a:xfrm>
          <a:prstGeom prst="rect">
            <a:avLst/>
          </a:prstGeom>
          <a:solidFill>
            <a:srgbClr val="FFFFFF"/>
          </a:solidFill>
          <a:ln w="2540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E3072F58-AB27-E54D-A150-7BAFD93889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9706488"/>
              </p:ext>
            </p:extLst>
          </p:nvPr>
        </p:nvGraphicFramePr>
        <p:xfrm>
          <a:off x="1066800" y="1136865"/>
          <a:ext cx="10058399" cy="4584270"/>
        </p:xfrm>
        <a:graphic>
          <a:graphicData uri="http://schemas.openxmlformats.org/drawingml/2006/table">
            <a:tbl>
              <a:tblPr bandRow="1">
                <a:tableStyleId>{5DA37D80-6434-44D0-A028-1B22A696006F}</a:tableStyleId>
              </a:tblPr>
              <a:tblGrid>
                <a:gridCol w="10058399">
                  <a:extLst>
                    <a:ext uri="{9D8B030D-6E8A-4147-A177-3AD203B41FA5}">
                      <a16:colId xmlns:a16="http://schemas.microsoft.com/office/drawing/2014/main" val="4274839128"/>
                    </a:ext>
                  </a:extLst>
                </a:gridCol>
              </a:tblGrid>
              <a:tr h="248207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u="none" strike="noStrike" dirty="0">
                          <a:effectLst/>
                          <a:latin typeface="Courier" pitchFamily="2" charset="0"/>
                        </a:rPr>
                        <a:t>HURDLE: Count model coefficients (truncated </a:t>
                      </a:r>
                      <a:r>
                        <a:rPr lang="en-US" sz="1600" b="1" u="none" strike="noStrike" dirty="0" err="1">
                          <a:effectLst/>
                          <a:latin typeface="Courier" pitchFamily="2" charset="0"/>
                        </a:rPr>
                        <a:t>negbin</a:t>
                      </a:r>
                      <a:r>
                        <a:rPr lang="en-US" sz="1600" b="1" u="none" strike="noStrike" dirty="0">
                          <a:effectLst/>
                          <a:latin typeface="Courier" pitchFamily="2" charset="0"/>
                        </a:rPr>
                        <a:t> with log link)</a:t>
                      </a:r>
                    </a:p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700" b="0" i="0" u="none" strike="noStrike" dirty="0">
                        <a:solidFill>
                          <a:srgbClr val="0070C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4915" marR="4915" marT="491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4929586"/>
                  </a:ext>
                </a:extLst>
              </a:tr>
              <a:tr h="248207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u="none" strike="noStrike" dirty="0">
                          <a:effectLst/>
                          <a:latin typeface="Courier" pitchFamily="2" charset="0"/>
                        </a:rPr>
                        <a:t>                                           Estimate Std. Error z value </a:t>
                      </a:r>
                      <a:r>
                        <a:rPr lang="en-US" sz="1600" u="none" strike="noStrike" dirty="0" err="1">
                          <a:effectLst/>
                          <a:latin typeface="Courier" pitchFamily="2" charset="0"/>
                        </a:rPr>
                        <a:t>Pr</a:t>
                      </a:r>
                      <a:r>
                        <a:rPr lang="en-US" sz="1600" u="none" strike="noStrike" dirty="0">
                          <a:effectLst/>
                          <a:latin typeface="Courier" pitchFamily="2" charset="0"/>
                        </a:rPr>
                        <a:t>(&gt;|z|)   </a:t>
                      </a:r>
                      <a:endParaRPr lang="en-US" sz="2400" b="0" i="0" u="none" strike="noStrike" dirty="0">
                        <a:effectLst/>
                        <a:latin typeface="Courier" pitchFamily="2" charset="0"/>
                      </a:endParaRPr>
                    </a:p>
                  </a:txBody>
                  <a:tcPr marL="4915" marR="4915" marT="491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82834863"/>
                  </a:ext>
                </a:extLst>
              </a:tr>
              <a:tr h="248207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u="none" strike="noStrike" dirty="0">
                          <a:effectLst/>
                          <a:latin typeface="Courier" pitchFamily="2" charset="0"/>
                        </a:rPr>
                        <a:t>(Intercept)                                -7.82233    6.95444  -1.125  0.26068   </a:t>
                      </a:r>
                      <a:endParaRPr lang="en-US" sz="2400" b="0" i="0" u="none" strike="noStrike" dirty="0">
                        <a:effectLst/>
                        <a:latin typeface="Courier" pitchFamily="2" charset="0"/>
                      </a:endParaRPr>
                    </a:p>
                  </a:txBody>
                  <a:tcPr marL="4915" marR="4915" marT="491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52178824"/>
                  </a:ext>
                </a:extLst>
              </a:tr>
              <a:tr h="248207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u="none" strike="noStrike" dirty="0" err="1">
                          <a:effectLst/>
                          <a:latin typeface="Courier" pitchFamily="2" charset="0"/>
                        </a:rPr>
                        <a:t>countryB</a:t>
                      </a:r>
                      <a:r>
                        <a:rPr lang="en-US" sz="1600" u="none" strike="noStrike" dirty="0">
                          <a:effectLst/>
                          <a:latin typeface="Courier" pitchFamily="2" charset="0"/>
                        </a:rPr>
                        <a:t>                                   -1.19632    0.52810  -2.265  0.02349 * </a:t>
                      </a:r>
                      <a:endParaRPr lang="en-US" sz="2400" b="0" i="0" u="none" strike="noStrike" dirty="0">
                        <a:effectLst/>
                        <a:latin typeface="Courier" pitchFamily="2" charset="0"/>
                      </a:endParaRPr>
                    </a:p>
                  </a:txBody>
                  <a:tcPr marL="4915" marR="4915" marT="491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90678004"/>
                  </a:ext>
                </a:extLst>
              </a:tr>
              <a:tr h="248207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u="none" strike="noStrike" dirty="0" err="1">
                          <a:effectLst/>
                          <a:latin typeface="Courier" pitchFamily="2" charset="0"/>
                        </a:rPr>
                        <a:t>countryC</a:t>
                      </a:r>
                      <a:r>
                        <a:rPr lang="en-US" sz="1600" u="none" strike="noStrike" dirty="0">
                          <a:effectLst/>
                          <a:latin typeface="Courier" pitchFamily="2" charset="0"/>
                        </a:rPr>
                        <a:t>                                   -0.95021    0.98153  -0.968  0.33300   </a:t>
                      </a:r>
                      <a:endParaRPr lang="en-US" sz="2400" b="0" i="0" u="none" strike="noStrike" dirty="0">
                        <a:effectLst/>
                        <a:latin typeface="Courier" pitchFamily="2" charset="0"/>
                      </a:endParaRPr>
                    </a:p>
                  </a:txBody>
                  <a:tcPr marL="4915" marR="4915" marT="491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159143"/>
                  </a:ext>
                </a:extLst>
              </a:tr>
              <a:tr h="248207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u="none" strike="noStrike" dirty="0" err="1">
                          <a:effectLst/>
                          <a:latin typeface="Courier" pitchFamily="2" charset="0"/>
                        </a:rPr>
                        <a:t>countryD</a:t>
                      </a:r>
                      <a:r>
                        <a:rPr lang="en-US" sz="1600" u="none" strike="noStrike" dirty="0">
                          <a:effectLst/>
                          <a:latin typeface="Courier" pitchFamily="2" charset="0"/>
                        </a:rPr>
                        <a:t>                                   -1.50209    0.71415  -2.103  0.03544 * </a:t>
                      </a:r>
                      <a:endParaRPr lang="en-US" sz="2400" b="0" i="0" u="none" strike="noStrike" dirty="0">
                        <a:effectLst/>
                        <a:latin typeface="Courier" pitchFamily="2" charset="0"/>
                      </a:endParaRPr>
                    </a:p>
                  </a:txBody>
                  <a:tcPr marL="4915" marR="4915" marT="491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68627888"/>
                  </a:ext>
                </a:extLst>
              </a:tr>
              <a:tr h="248207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u="none" strike="noStrike" dirty="0" err="1">
                          <a:effectLst/>
                          <a:latin typeface="Courier" pitchFamily="2" charset="0"/>
                        </a:rPr>
                        <a:t>countryE</a:t>
                      </a:r>
                      <a:r>
                        <a:rPr lang="en-US" sz="1600" u="none" strike="noStrike" dirty="0">
                          <a:effectLst/>
                          <a:latin typeface="Courier" pitchFamily="2" charset="0"/>
                        </a:rPr>
                        <a:t>                                   -0.20865    0.32965  -0.633  0.52676   </a:t>
                      </a:r>
                      <a:endParaRPr lang="en-US" sz="2400" b="0" i="0" u="none" strike="noStrike" dirty="0">
                        <a:effectLst/>
                        <a:latin typeface="Courier" pitchFamily="2" charset="0"/>
                      </a:endParaRPr>
                    </a:p>
                  </a:txBody>
                  <a:tcPr marL="4915" marR="4915" marT="491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90449578"/>
                  </a:ext>
                </a:extLst>
              </a:tr>
              <a:tr h="248207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u="none" strike="noStrike" dirty="0" err="1">
                          <a:effectLst/>
                          <a:latin typeface="Courier" pitchFamily="2" charset="0"/>
                        </a:rPr>
                        <a:t>countryF</a:t>
                      </a:r>
                      <a:r>
                        <a:rPr lang="en-US" sz="1600" u="none" strike="noStrike" dirty="0">
                          <a:effectLst/>
                          <a:latin typeface="Courier" pitchFamily="2" charset="0"/>
                        </a:rPr>
                        <a:t>                                   -0.13991    0.28483  -0.491  0.62327   </a:t>
                      </a:r>
                      <a:endParaRPr lang="en-US" sz="2400" b="0" i="0" u="none" strike="noStrike" dirty="0">
                        <a:effectLst/>
                        <a:latin typeface="Courier" pitchFamily="2" charset="0"/>
                      </a:endParaRPr>
                    </a:p>
                  </a:txBody>
                  <a:tcPr marL="4915" marR="4915" marT="491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65841614"/>
                  </a:ext>
                </a:extLst>
              </a:tr>
              <a:tr h="248207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u="none" strike="noStrike" dirty="0" err="1">
                          <a:effectLst/>
                          <a:latin typeface="Courier" pitchFamily="2" charset="0"/>
                        </a:rPr>
                        <a:t>countryG</a:t>
                      </a:r>
                      <a:r>
                        <a:rPr lang="en-US" sz="1600" u="none" strike="noStrike" dirty="0">
                          <a:effectLst/>
                          <a:latin typeface="Courier" pitchFamily="2" charset="0"/>
                        </a:rPr>
                        <a:t>                                   -0.52622    0.44554  -1.181  0.23757   </a:t>
                      </a:r>
                      <a:endParaRPr lang="en-US" sz="2400" b="0" i="0" u="none" strike="noStrike" dirty="0">
                        <a:effectLst/>
                        <a:latin typeface="Courier" pitchFamily="2" charset="0"/>
                      </a:endParaRPr>
                    </a:p>
                  </a:txBody>
                  <a:tcPr marL="4915" marR="4915" marT="491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87451540"/>
                  </a:ext>
                </a:extLst>
              </a:tr>
              <a:tr h="248207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u="none" strike="noStrike" dirty="0" err="1">
                          <a:effectLst/>
                          <a:latin typeface="Courier" pitchFamily="2" charset="0"/>
                        </a:rPr>
                        <a:t>countryH</a:t>
                      </a:r>
                      <a:r>
                        <a:rPr lang="en-US" sz="1600" u="none" strike="noStrike" dirty="0">
                          <a:effectLst/>
                          <a:latin typeface="Courier" pitchFamily="2" charset="0"/>
                        </a:rPr>
                        <a:t>                                   -1.69206    0.71611  -2.363  0.01814 * </a:t>
                      </a:r>
                      <a:endParaRPr lang="en-US" sz="2400" b="0" i="0" u="none" strike="noStrike" dirty="0">
                        <a:effectLst/>
                        <a:latin typeface="Courier" pitchFamily="2" charset="0"/>
                      </a:endParaRPr>
                    </a:p>
                  </a:txBody>
                  <a:tcPr marL="4915" marR="4915" marT="491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90431332"/>
                  </a:ext>
                </a:extLst>
              </a:tr>
              <a:tr h="248207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u="none" strike="noStrike" dirty="0" err="1">
                          <a:effectLst/>
                          <a:latin typeface="Courier" pitchFamily="2" charset="0"/>
                        </a:rPr>
                        <a:t>countryI</a:t>
                      </a:r>
                      <a:r>
                        <a:rPr lang="en-US" sz="1600" u="none" strike="noStrike" dirty="0">
                          <a:effectLst/>
                          <a:latin typeface="Courier" pitchFamily="2" charset="0"/>
                        </a:rPr>
                        <a:t>                                   -0.05287    0.43258  -0.122  0.90273   </a:t>
                      </a:r>
                      <a:endParaRPr lang="en-US" sz="2400" b="0" i="0" u="none" strike="noStrike" dirty="0">
                        <a:effectLst/>
                        <a:latin typeface="Courier" pitchFamily="2" charset="0"/>
                      </a:endParaRPr>
                    </a:p>
                  </a:txBody>
                  <a:tcPr marL="4915" marR="4915" marT="491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18654870"/>
                  </a:ext>
                </a:extLst>
              </a:tr>
              <a:tr h="248207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u="none" strike="noStrike" dirty="0" err="1">
                          <a:effectLst/>
                          <a:latin typeface="Courier" pitchFamily="2" charset="0"/>
                        </a:rPr>
                        <a:t>countryJ</a:t>
                      </a:r>
                      <a:r>
                        <a:rPr lang="en-US" sz="1600" u="none" strike="noStrike" dirty="0">
                          <a:effectLst/>
                          <a:latin typeface="Courier" pitchFamily="2" charset="0"/>
                        </a:rPr>
                        <a:t>                                  -17.17015    6.49521  -2.644  0.00821 **</a:t>
                      </a:r>
                      <a:endParaRPr lang="en-US" sz="2400" b="0" i="0" u="none" strike="noStrike" dirty="0">
                        <a:effectLst/>
                        <a:latin typeface="Courier" pitchFamily="2" charset="0"/>
                      </a:endParaRPr>
                    </a:p>
                  </a:txBody>
                  <a:tcPr marL="4915" marR="4915" marT="491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99275899"/>
                  </a:ext>
                </a:extLst>
              </a:tr>
              <a:tr h="248207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u="none" strike="noStrike" dirty="0" err="1">
                          <a:effectLst/>
                          <a:latin typeface="Courier" pitchFamily="2" charset="0"/>
                        </a:rPr>
                        <a:t>tissue.useHIGH</a:t>
                      </a:r>
                      <a:r>
                        <a:rPr lang="en-US" sz="1600" u="none" strike="noStrike" dirty="0">
                          <a:effectLst/>
                          <a:latin typeface="Courier" pitchFamily="2" charset="0"/>
                        </a:rPr>
                        <a:t>                             -0.30577    0.23099  -1.324  0.18558   </a:t>
                      </a:r>
                      <a:endParaRPr lang="en-US" sz="2400" b="0" i="0" u="none" strike="noStrike" dirty="0">
                        <a:effectLst/>
                        <a:latin typeface="Courier" pitchFamily="2" charset="0"/>
                      </a:endParaRPr>
                    </a:p>
                  </a:txBody>
                  <a:tcPr marL="4915" marR="4915" marT="491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04821698"/>
                  </a:ext>
                </a:extLst>
              </a:tr>
              <a:tr h="248207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u="none" strike="noStrike" dirty="0" err="1">
                          <a:effectLst/>
                          <a:latin typeface="Courier" pitchFamily="2" charset="0"/>
                        </a:rPr>
                        <a:t>previous.year</a:t>
                      </a:r>
                      <a:r>
                        <a:rPr lang="en-US" sz="1600" u="none" strike="noStrike" dirty="0">
                          <a:effectLst/>
                          <a:latin typeface="Courier" pitchFamily="2" charset="0"/>
                        </a:rPr>
                        <a:t>                               0.28123    0.13555   2.075  0.03801 * </a:t>
                      </a:r>
                      <a:endParaRPr lang="en-US" sz="2400" b="0" i="0" u="none" strike="noStrike" dirty="0">
                        <a:effectLst/>
                        <a:latin typeface="Courier" pitchFamily="2" charset="0"/>
                      </a:endParaRPr>
                    </a:p>
                  </a:txBody>
                  <a:tcPr marL="4915" marR="4915" marT="491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58257847"/>
                  </a:ext>
                </a:extLst>
              </a:tr>
              <a:tr h="248207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u="none" strike="noStrike" dirty="0" err="1">
                          <a:effectLst/>
                          <a:latin typeface="Courier" pitchFamily="2" charset="0"/>
                        </a:rPr>
                        <a:t>armACTIVE</a:t>
                      </a:r>
                      <a:r>
                        <a:rPr lang="en-US" sz="1600" u="none" strike="noStrike" dirty="0">
                          <a:effectLst/>
                          <a:latin typeface="Courier" pitchFamily="2" charset="0"/>
                        </a:rPr>
                        <a:t>                                  -0.30674    0.24698  -1.242  0.21426   </a:t>
                      </a:r>
                      <a:endParaRPr lang="en-US" sz="2400" b="0" i="0" u="none" strike="noStrike" dirty="0">
                        <a:effectLst/>
                        <a:latin typeface="Courier" pitchFamily="2" charset="0"/>
                      </a:endParaRPr>
                    </a:p>
                  </a:txBody>
                  <a:tcPr marL="4915" marR="4915" marT="491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33958001"/>
                  </a:ext>
                </a:extLst>
              </a:tr>
              <a:tr h="248207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u="none" strike="noStrike" dirty="0">
                          <a:effectLst/>
                          <a:latin typeface="Courier" pitchFamily="2" charset="0"/>
                        </a:rPr>
                        <a:t>log(duration)                               1.37293    1.18360   1.160  0.24607   </a:t>
                      </a:r>
                      <a:endParaRPr lang="en-US" sz="2400" b="0" i="0" u="none" strike="noStrike" dirty="0">
                        <a:effectLst/>
                        <a:latin typeface="Courier" pitchFamily="2" charset="0"/>
                      </a:endParaRPr>
                    </a:p>
                  </a:txBody>
                  <a:tcPr marL="4915" marR="4915" marT="491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33282302"/>
                  </a:ext>
                </a:extLst>
              </a:tr>
              <a:tr h="248207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u="none" strike="noStrike" dirty="0">
                          <a:effectLst/>
                          <a:latin typeface="Courier" pitchFamily="2" charset="0"/>
                        </a:rPr>
                        <a:t>I(abs(</a:t>
                      </a:r>
                      <a:r>
                        <a:rPr lang="en-US" sz="1600" u="none" strike="noStrike" dirty="0" err="1">
                          <a:effectLst/>
                          <a:latin typeface="Courier" pitchFamily="2" charset="0"/>
                        </a:rPr>
                        <a:t>mucus.viscosity</a:t>
                      </a:r>
                      <a:r>
                        <a:rPr lang="en-US" sz="1600" u="none" strike="noStrike" dirty="0">
                          <a:effectLst/>
                          <a:latin typeface="Courier" pitchFamily="2" charset="0"/>
                        </a:rPr>
                        <a:t> - 0.75) &lt; 0.25)TRUE  -0.66634    0.35907  -1.856  0.06349 . </a:t>
                      </a:r>
                      <a:endParaRPr lang="en-US" sz="2400" b="0" i="0" u="none" strike="noStrike" dirty="0">
                        <a:effectLst/>
                        <a:latin typeface="Courier" pitchFamily="2" charset="0"/>
                      </a:endParaRPr>
                    </a:p>
                  </a:txBody>
                  <a:tcPr marL="4915" marR="4915" marT="491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43049839"/>
                  </a:ext>
                </a:extLst>
              </a:tr>
              <a:tr h="248207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u="none" strike="noStrike" dirty="0">
                          <a:effectLst/>
                          <a:latin typeface="Courier" pitchFamily="2" charset="0"/>
                        </a:rPr>
                        <a:t>Log(theta)                                  9.85185</a:t>
                      </a:r>
                      <a:endParaRPr lang="en-US" sz="2400" b="0" i="0" u="none" strike="noStrike" dirty="0">
                        <a:effectLst/>
                        <a:latin typeface="Courier" pitchFamily="2" charset="0"/>
                      </a:endParaRPr>
                    </a:p>
                  </a:txBody>
                  <a:tcPr marL="4915" marR="4915" marT="491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87806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958141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02C7B47-DF2D-46D9-9584-5C83FCA86F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48541E3-A59C-41D3-85D2-70F0E0E9B6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6196" y="804672"/>
            <a:ext cx="10579608" cy="5248656"/>
          </a:xfrm>
          <a:prstGeom prst="rect">
            <a:avLst/>
          </a:prstGeom>
          <a:solidFill>
            <a:srgbClr val="FFFFFF"/>
          </a:solidFill>
          <a:ln w="2540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86FAAB6C-386A-8A40-9A13-331A316FA7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379905"/>
              </p:ext>
            </p:extLst>
          </p:nvPr>
        </p:nvGraphicFramePr>
        <p:xfrm>
          <a:off x="1091513" y="804672"/>
          <a:ext cx="10008973" cy="5266044"/>
        </p:xfrm>
        <a:graphic>
          <a:graphicData uri="http://schemas.openxmlformats.org/drawingml/2006/table">
            <a:tbl>
              <a:tblPr bandRow="1">
                <a:tableStyleId>{0E3FDE45-AF77-4B5C-9715-49D594BDF05E}</a:tableStyleId>
              </a:tblPr>
              <a:tblGrid>
                <a:gridCol w="10008973">
                  <a:extLst>
                    <a:ext uri="{9D8B030D-6E8A-4147-A177-3AD203B41FA5}">
                      <a16:colId xmlns:a16="http://schemas.microsoft.com/office/drawing/2014/main" val="2186943052"/>
                    </a:ext>
                  </a:extLst>
                </a:gridCol>
              </a:tblGrid>
              <a:tr h="231248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dirty="0">
                          <a:effectLst/>
                          <a:latin typeface="Courier" pitchFamily="2" charset="0"/>
                        </a:rPr>
                        <a:t>Zero hurdle model coefficients (binomial with logit link)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6924" marR="6924" marT="6924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9215704"/>
                  </a:ext>
                </a:extLst>
              </a:tr>
              <a:tr h="231248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  <a:latin typeface="Courier" pitchFamily="2" charset="0"/>
                        </a:rPr>
                        <a:t>                                          Estimate Std. Error z value </a:t>
                      </a:r>
                      <a:r>
                        <a:rPr lang="en-US" sz="1600" u="none" strike="noStrike" dirty="0" err="1">
                          <a:effectLst/>
                          <a:latin typeface="Courier" pitchFamily="2" charset="0"/>
                        </a:rPr>
                        <a:t>Pr</a:t>
                      </a:r>
                      <a:r>
                        <a:rPr lang="en-US" sz="1600" u="none" strike="noStrike" dirty="0">
                          <a:effectLst/>
                          <a:latin typeface="Courier" pitchFamily="2" charset="0"/>
                        </a:rPr>
                        <a:t>(&gt;|z|)   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6924" marR="6924" marT="6924" marB="0" anchor="b"/>
                </a:tc>
                <a:extLst>
                  <a:ext uri="{0D108BD9-81ED-4DB2-BD59-A6C34878D82A}">
                    <a16:rowId xmlns:a16="http://schemas.microsoft.com/office/drawing/2014/main" val="533778050"/>
                  </a:ext>
                </a:extLst>
              </a:tr>
              <a:tr h="231248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  <a:latin typeface="Courier" pitchFamily="2" charset="0"/>
                        </a:rPr>
                        <a:t>(Intercept)                               -7.70041    2.79724  -2.753  0.00591 **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6924" marR="6924" marT="6924" marB="0" anchor="b"/>
                </a:tc>
                <a:extLst>
                  <a:ext uri="{0D108BD9-81ED-4DB2-BD59-A6C34878D82A}">
                    <a16:rowId xmlns:a16="http://schemas.microsoft.com/office/drawing/2014/main" val="1136448361"/>
                  </a:ext>
                </a:extLst>
              </a:tr>
              <a:tr h="231248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  <a:latin typeface="Courier" pitchFamily="2" charset="0"/>
                        </a:rPr>
                        <a:t>countryB                                  -0.67220    0.43926  -1.530  0.12594   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6924" marR="6924" marT="6924" marB="0" anchor="b"/>
                </a:tc>
                <a:extLst>
                  <a:ext uri="{0D108BD9-81ED-4DB2-BD59-A6C34878D82A}">
                    <a16:rowId xmlns:a16="http://schemas.microsoft.com/office/drawing/2014/main" val="3068000594"/>
                  </a:ext>
                </a:extLst>
              </a:tr>
              <a:tr h="231248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 err="1">
                          <a:effectLst/>
                          <a:latin typeface="Courier" pitchFamily="2" charset="0"/>
                        </a:rPr>
                        <a:t>countryC</a:t>
                      </a:r>
                      <a:r>
                        <a:rPr lang="en-US" sz="1600" u="none" strike="noStrike" dirty="0">
                          <a:effectLst/>
                          <a:latin typeface="Courier" pitchFamily="2" charset="0"/>
                        </a:rPr>
                        <a:t>                                  -0.91073    0.91998  -0.990  0.32220   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6924" marR="6924" marT="6924" marB="0" anchor="b"/>
                </a:tc>
                <a:extLst>
                  <a:ext uri="{0D108BD9-81ED-4DB2-BD59-A6C34878D82A}">
                    <a16:rowId xmlns:a16="http://schemas.microsoft.com/office/drawing/2014/main" val="3582245741"/>
                  </a:ext>
                </a:extLst>
              </a:tr>
              <a:tr h="231248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  <a:latin typeface="Courier" pitchFamily="2" charset="0"/>
                        </a:rPr>
                        <a:t>countryD                                  -1.37865    0.51969  -2.653  0.00798 **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6924" marR="6924" marT="6924" marB="0" anchor="b"/>
                </a:tc>
                <a:extLst>
                  <a:ext uri="{0D108BD9-81ED-4DB2-BD59-A6C34878D82A}">
                    <a16:rowId xmlns:a16="http://schemas.microsoft.com/office/drawing/2014/main" val="283746784"/>
                  </a:ext>
                </a:extLst>
              </a:tr>
              <a:tr h="231248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 err="1">
                          <a:effectLst/>
                          <a:latin typeface="Courier" pitchFamily="2" charset="0"/>
                        </a:rPr>
                        <a:t>countryE</a:t>
                      </a:r>
                      <a:r>
                        <a:rPr lang="en-US" sz="1600" u="none" strike="noStrike" dirty="0">
                          <a:effectLst/>
                          <a:latin typeface="Courier" pitchFamily="2" charset="0"/>
                        </a:rPr>
                        <a:t>                                  -0.21509    0.45923  -0.468  0.63952   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6924" marR="6924" marT="6924" marB="0" anchor="b"/>
                </a:tc>
                <a:extLst>
                  <a:ext uri="{0D108BD9-81ED-4DB2-BD59-A6C34878D82A}">
                    <a16:rowId xmlns:a16="http://schemas.microsoft.com/office/drawing/2014/main" val="2687153787"/>
                  </a:ext>
                </a:extLst>
              </a:tr>
              <a:tr h="231248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  <a:latin typeface="Courier" pitchFamily="2" charset="0"/>
                        </a:rPr>
                        <a:t>countryF                                   0.41837    0.47184   0.887  0.37526   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6924" marR="6924" marT="6924" marB="0" anchor="b"/>
                </a:tc>
                <a:extLst>
                  <a:ext uri="{0D108BD9-81ED-4DB2-BD59-A6C34878D82A}">
                    <a16:rowId xmlns:a16="http://schemas.microsoft.com/office/drawing/2014/main" val="2850303254"/>
                  </a:ext>
                </a:extLst>
              </a:tr>
              <a:tr h="231248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 err="1">
                          <a:effectLst/>
                          <a:latin typeface="Courier" pitchFamily="2" charset="0"/>
                        </a:rPr>
                        <a:t>countryG</a:t>
                      </a:r>
                      <a:r>
                        <a:rPr lang="en-US" sz="1600" u="none" strike="noStrike" dirty="0">
                          <a:effectLst/>
                          <a:latin typeface="Courier" pitchFamily="2" charset="0"/>
                        </a:rPr>
                        <a:t>                                  -0.33948    0.76798  -0.442  0.65846   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6924" marR="6924" marT="6924" marB="0" anchor="b"/>
                </a:tc>
                <a:extLst>
                  <a:ext uri="{0D108BD9-81ED-4DB2-BD59-A6C34878D82A}">
                    <a16:rowId xmlns:a16="http://schemas.microsoft.com/office/drawing/2014/main" val="250304393"/>
                  </a:ext>
                </a:extLst>
              </a:tr>
              <a:tr h="231248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  <a:latin typeface="Courier" pitchFamily="2" charset="0"/>
                        </a:rPr>
                        <a:t>countryH                                  -1.49254    0.46857  -3.185  0.00145 **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6924" marR="6924" marT="6924" marB="0" anchor="b"/>
                </a:tc>
                <a:extLst>
                  <a:ext uri="{0D108BD9-81ED-4DB2-BD59-A6C34878D82A}">
                    <a16:rowId xmlns:a16="http://schemas.microsoft.com/office/drawing/2014/main" val="1987414486"/>
                  </a:ext>
                </a:extLst>
              </a:tr>
              <a:tr h="231248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  <a:latin typeface="Courier" pitchFamily="2" charset="0"/>
                        </a:rPr>
                        <a:t>countryI                                  -0.60401    1.00233  -0.603  0.54677   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6924" marR="6924" marT="6924" marB="0" anchor="b"/>
                </a:tc>
                <a:extLst>
                  <a:ext uri="{0D108BD9-81ED-4DB2-BD59-A6C34878D82A}">
                    <a16:rowId xmlns:a16="http://schemas.microsoft.com/office/drawing/2014/main" val="2467923833"/>
                  </a:ext>
                </a:extLst>
              </a:tr>
              <a:tr h="231248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  <a:latin typeface="Courier" pitchFamily="2" charset="0"/>
                        </a:rPr>
                        <a:t>countryJ                                  -0.08068    0.97634  -0.083  0.93415   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6924" marR="6924" marT="6924" marB="0" anchor="b"/>
                </a:tc>
                <a:extLst>
                  <a:ext uri="{0D108BD9-81ED-4DB2-BD59-A6C34878D82A}">
                    <a16:rowId xmlns:a16="http://schemas.microsoft.com/office/drawing/2014/main" val="969054620"/>
                  </a:ext>
                </a:extLst>
              </a:tr>
              <a:tr h="231248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  <a:latin typeface="Courier" pitchFamily="2" charset="0"/>
                        </a:rPr>
                        <a:t>eye.colourBLUE                             1.37440    0.66632   2.063  0.03914 * 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6924" marR="6924" marT="6924" marB="0" anchor="b"/>
                </a:tc>
                <a:extLst>
                  <a:ext uri="{0D108BD9-81ED-4DB2-BD59-A6C34878D82A}">
                    <a16:rowId xmlns:a16="http://schemas.microsoft.com/office/drawing/2014/main" val="893545915"/>
                  </a:ext>
                </a:extLst>
              </a:tr>
              <a:tr h="231248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  <a:latin typeface="Courier" pitchFamily="2" charset="0"/>
                        </a:rPr>
                        <a:t>eye.colourBROWN                            1.16030    1.14109   1.017  0.30923   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6924" marR="6924" marT="6924" marB="0" anchor="b"/>
                </a:tc>
                <a:extLst>
                  <a:ext uri="{0D108BD9-81ED-4DB2-BD59-A6C34878D82A}">
                    <a16:rowId xmlns:a16="http://schemas.microsoft.com/office/drawing/2014/main" val="4056866"/>
                  </a:ext>
                </a:extLst>
              </a:tr>
              <a:tr h="231248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  <a:latin typeface="Courier" pitchFamily="2" charset="0"/>
                        </a:rPr>
                        <a:t>eye.colourN/A                              1.32405    0.85437   1.550  0.12121   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6924" marR="6924" marT="6924" marB="0" anchor="b"/>
                </a:tc>
                <a:extLst>
                  <a:ext uri="{0D108BD9-81ED-4DB2-BD59-A6C34878D82A}">
                    <a16:rowId xmlns:a16="http://schemas.microsoft.com/office/drawing/2014/main" val="3931168933"/>
                  </a:ext>
                </a:extLst>
              </a:tr>
              <a:tr h="231248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  <a:latin typeface="Courier" pitchFamily="2" charset="0"/>
                        </a:rPr>
                        <a:t>tissue.useHIGH                             0.76800    0.24191   3.175  0.00150 **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6924" marR="6924" marT="6924" marB="0" anchor="b"/>
                </a:tc>
                <a:extLst>
                  <a:ext uri="{0D108BD9-81ED-4DB2-BD59-A6C34878D82A}">
                    <a16:rowId xmlns:a16="http://schemas.microsoft.com/office/drawing/2014/main" val="4209159286"/>
                  </a:ext>
                </a:extLst>
              </a:tr>
              <a:tr h="231248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  <a:latin typeface="Courier" pitchFamily="2" charset="0"/>
                        </a:rPr>
                        <a:t>previous.year                              0.34243    0.19447   1.761  0.07826 . 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6924" marR="6924" marT="6924" marB="0" anchor="b"/>
                </a:tc>
                <a:extLst>
                  <a:ext uri="{0D108BD9-81ED-4DB2-BD59-A6C34878D82A}">
                    <a16:rowId xmlns:a16="http://schemas.microsoft.com/office/drawing/2014/main" val="2898484337"/>
                  </a:ext>
                </a:extLst>
              </a:tr>
              <a:tr h="231248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  <a:latin typeface="Courier" pitchFamily="2" charset="0"/>
                        </a:rPr>
                        <a:t>mucus.viscosity                           -0.19388    0.10972  -1.767  0.07722 . 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6924" marR="6924" marT="6924" marB="0" anchor="b"/>
                </a:tc>
                <a:extLst>
                  <a:ext uri="{0D108BD9-81ED-4DB2-BD59-A6C34878D82A}">
                    <a16:rowId xmlns:a16="http://schemas.microsoft.com/office/drawing/2014/main" val="2547811707"/>
                  </a:ext>
                </a:extLst>
              </a:tr>
              <a:tr h="231248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  <a:latin typeface="Courier" pitchFamily="2" charset="0"/>
                        </a:rPr>
                        <a:t>armACTIVE                                 -0.52378    0.23814  -2.199  0.02785 * 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6924" marR="6924" marT="6924" marB="0" anchor="b"/>
                </a:tc>
                <a:extLst>
                  <a:ext uri="{0D108BD9-81ED-4DB2-BD59-A6C34878D82A}">
                    <a16:rowId xmlns:a16="http://schemas.microsoft.com/office/drawing/2014/main" val="828645294"/>
                  </a:ext>
                </a:extLst>
              </a:tr>
              <a:tr h="231248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  <a:latin typeface="Courier" pitchFamily="2" charset="0"/>
                        </a:rPr>
                        <a:t>log(duration)                              0.93887    0.46075   2.038  0.04158 * 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6924" marR="6924" marT="6924" marB="0" anchor="b"/>
                </a:tc>
                <a:extLst>
                  <a:ext uri="{0D108BD9-81ED-4DB2-BD59-A6C34878D82A}">
                    <a16:rowId xmlns:a16="http://schemas.microsoft.com/office/drawing/2014/main" val="4042456726"/>
                  </a:ext>
                </a:extLst>
              </a:tr>
              <a:tr h="231248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  <a:latin typeface="Courier" pitchFamily="2" charset="0"/>
                        </a:rPr>
                        <a:t>I(abs(</a:t>
                      </a:r>
                      <a:r>
                        <a:rPr lang="en-US" sz="1600" u="none" strike="noStrike" dirty="0" err="1">
                          <a:effectLst/>
                          <a:latin typeface="Courier" pitchFamily="2" charset="0"/>
                        </a:rPr>
                        <a:t>mucus.viscosity</a:t>
                      </a:r>
                      <a:r>
                        <a:rPr lang="en-US" sz="1600" u="none" strike="noStrike" dirty="0">
                          <a:effectLst/>
                          <a:latin typeface="Courier" pitchFamily="2" charset="0"/>
                        </a:rPr>
                        <a:t> - 0.75) &lt; 0.25)TRUE -0.62406    0.29007  -2.151  0.03145 * 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6924" marR="6924" marT="6924" marB="0" anchor="b"/>
                </a:tc>
                <a:extLst>
                  <a:ext uri="{0D108BD9-81ED-4DB2-BD59-A6C34878D82A}">
                    <a16:rowId xmlns:a16="http://schemas.microsoft.com/office/drawing/2014/main" val="25420507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920988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3ED03601-4724-4293-A32A-3A0879C5D4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E433AC3-E189-483B-9E8C-DFD5D2A186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918509"/>
            <a:ext cx="12192000" cy="193949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2AE6DB-A6E3-944D-B461-C2FAB7A1CF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4778706"/>
            <a:ext cx="8991600" cy="1264762"/>
          </a:xfrm>
          <a:prstGeom prst="flowChartDocument">
            <a:avLst/>
          </a:prstGeo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3200"/>
              <a:t>Data Overview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1E51953-CE88-6D4A-873A-868D8134A5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3458014"/>
              </p:ext>
            </p:extLst>
          </p:nvPr>
        </p:nvGraphicFramePr>
        <p:xfrm>
          <a:off x="1295400" y="414268"/>
          <a:ext cx="9601200" cy="416670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601200">
                  <a:extLst>
                    <a:ext uri="{9D8B030D-6E8A-4147-A177-3AD203B41FA5}">
                      <a16:colId xmlns:a16="http://schemas.microsoft.com/office/drawing/2014/main" val="3028703490"/>
                    </a:ext>
                  </a:extLst>
                </a:gridCol>
              </a:tblGrid>
              <a:tr h="260419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  <a:latin typeface="Courier" pitchFamily="2" charset="0"/>
                        </a:rPr>
                        <a:t>##     subject         country   eye.colour   tissue.use  previous.year  </a:t>
                      </a:r>
                      <a:endParaRPr lang="en-US" sz="1600" b="0" i="0" u="none" strike="noStrike">
                        <a:solidFill>
                          <a:srgbClr val="333333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7781" marR="7781" marT="7781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1991703"/>
                  </a:ext>
                </a:extLst>
              </a:tr>
              <a:tr h="260419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  <a:latin typeface="Courier" pitchFamily="2" charset="0"/>
                        </a:rPr>
                        <a:t>##  Min.   :  4.0   H      :85   BLACK: 18   HIGH  :198   Min.   :2.000  </a:t>
                      </a:r>
                      <a:endParaRPr lang="en-US" sz="1600" b="0" i="0" u="none" strike="noStrike">
                        <a:solidFill>
                          <a:srgbClr val="333333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7781" marR="7781" marT="7781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2407350"/>
                  </a:ext>
                </a:extLst>
              </a:tr>
              <a:tr h="260419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  <a:latin typeface="Courier" pitchFamily="2" charset="0"/>
                        </a:rPr>
                        <a:t>##  1st Qu.:157.8   B      :72   BLUE :320   MEDIUM:246   1st Qu.:2.000  </a:t>
                      </a:r>
                      <a:endParaRPr lang="en-US" sz="1600" b="0" i="0" u="none" strike="noStrike">
                        <a:solidFill>
                          <a:srgbClr val="333333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7781" marR="7781" marT="7781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325227"/>
                  </a:ext>
                </a:extLst>
              </a:tr>
              <a:tr h="260419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  <a:latin typeface="Courier" pitchFamily="2" charset="0"/>
                        </a:rPr>
                        <a:t>##  Median :306.5   A      :50   BROWN: 46                Median :2.000  </a:t>
                      </a:r>
                      <a:endParaRPr lang="en-US" sz="1600" b="0" i="0" u="none" strike="noStrike">
                        <a:solidFill>
                          <a:srgbClr val="333333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7781" marR="7781" marT="7781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532529"/>
                  </a:ext>
                </a:extLst>
              </a:tr>
              <a:tr h="260419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  <a:latin typeface="Courier" pitchFamily="2" charset="0"/>
                        </a:rPr>
                        <a:t>##  Mean   :307.6   D      :48   </a:t>
                      </a:r>
                      <a:r>
                        <a:rPr lang="en-US" sz="1600" u="none" strike="noStrike" dirty="0">
                          <a:solidFill>
                            <a:srgbClr val="FF0000"/>
                          </a:solidFill>
                          <a:effectLst/>
                          <a:latin typeface="Courier" pitchFamily="2" charset="0"/>
                        </a:rPr>
                        <a:t>NA's : 60</a:t>
                      </a:r>
                      <a:r>
                        <a:rPr lang="en-US" sz="1600" u="none" strike="noStrike" dirty="0">
                          <a:effectLst/>
                          <a:latin typeface="Courier" pitchFamily="2" charset="0"/>
                        </a:rPr>
                        <a:t>                Mean   :2.275  </a:t>
                      </a:r>
                      <a:endParaRPr lang="en-US" sz="1600" b="0" i="0" u="none" strike="noStrike" dirty="0">
                        <a:solidFill>
                          <a:srgbClr val="333333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7781" marR="7781" marT="7781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0612424"/>
                  </a:ext>
                </a:extLst>
              </a:tr>
              <a:tr h="260419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  <a:latin typeface="Courier" pitchFamily="2" charset="0"/>
                        </a:rPr>
                        <a:t>##  3rd Qu.:455.2   E      :47                            3rd Qu.:2.000  </a:t>
                      </a:r>
                      <a:endParaRPr lang="en-US" sz="1600" b="0" i="0" u="none" strike="noStrike">
                        <a:solidFill>
                          <a:srgbClr val="333333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7781" marR="7781" marT="7781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3651809"/>
                  </a:ext>
                </a:extLst>
              </a:tr>
              <a:tr h="260419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  <a:latin typeface="Courier" pitchFamily="2" charset="0"/>
                        </a:rPr>
                        <a:t>##  Max.   :605.0   F      :44                            Max.   :5.000  </a:t>
                      </a:r>
                      <a:endParaRPr lang="en-US" sz="1600" b="0" i="0" u="none" strike="noStrike">
                        <a:solidFill>
                          <a:srgbClr val="333333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7781" marR="7781" marT="7781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35278767"/>
                  </a:ext>
                </a:extLst>
              </a:tr>
              <a:tr h="260419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  <a:latin typeface="Courier" pitchFamily="2" charset="0"/>
                        </a:rPr>
                        <a:t>##                  (Other):98                                           </a:t>
                      </a:r>
                      <a:endParaRPr lang="en-US" sz="1600" b="0" i="0" u="none" strike="noStrike">
                        <a:solidFill>
                          <a:srgbClr val="333333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7781" marR="7781" marT="7781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5292833"/>
                  </a:ext>
                </a:extLst>
              </a:tr>
              <a:tr h="260419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  <a:latin typeface="Courier" pitchFamily="2" charset="0"/>
                        </a:rPr>
                        <a:t>##  mucus.viscosity      arm        nosebleeds        duration    </a:t>
                      </a:r>
                      <a:endParaRPr lang="en-US" sz="1600" b="0" i="0" u="none" strike="noStrike">
                        <a:solidFill>
                          <a:srgbClr val="333333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7781" marR="7781" marT="7781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82401031"/>
                  </a:ext>
                </a:extLst>
              </a:tr>
              <a:tr h="260419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  <a:latin typeface="Courier" pitchFamily="2" charset="0"/>
                        </a:rPr>
                        <a:t>##  Min.   :0.000   ACTIVE :223   Min.   :0.0000   Min.   : 10.0  </a:t>
                      </a:r>
                      <a:endParaRPr lang="en-US" sz="1600" b="0" i="0" u="none" strike="noStrike">
                        <a:solidFill>
                          <a:srgbClr val="333333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7781" marR="7781" marT="7781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4842610"/>
                  </a:ext>
                </a:extLst>
              </a:tr>
              <a:tr h="260419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  <a:latin typeface="Courier" pitchFamily="2" charset="0"/>
                        </a:rPr>
                        <a:t>##  1st Qu.:0.613   PLACEBO:221   1st Qu.:0.0000   1st Qu.:365.0  </a:t>
                      </a:r>
                      <a:endParaRPr lang="en-US" sz="1600" b="0" i="0" u="none" strike="noStrike">
                        <a:solidFill>
                          <a:srgbClr val="333333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7781" marR="7781" marT="7781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0070932"/>
                  </a:ext>
                </a:extLst>
              </a:tr>
              <a:tr h="260419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  <a:latin typeface="Courier" pitchFamily="2" charset="0"/>
                        </a:rPr>
                        <a:t>##  Median :1.000                 Median :0.0000   Median :365.0  </a:t>
                      </a:r>
                      <a:endParaRPr lang="en-US" sz="1600" b="0" i="0" u="none" strike="noStrike" dirty="0">
                        <a:solidFill>
                          <a:srgbClr val="333333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7781" marR="7781" marT="7781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8413931"/>
                  </a:ext>
                </a:extLst>
              </a:tr>
              <a:tr h="260419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  <a:latin typeface="Courier" pitchFamily="2" charset="0"/>
                        </a:rPr>
                        <a:t>##  Mean   :1.356                 Mean   :0.4505   Mean   :342.6  </a:t>
                      </a:r>
                      <a:endParaRPr lang="en-US" sz="1600" b="0" i="0" u="none" strike="noStrike">
                        <a:solidFill>
                          <a:srgbClr val="333333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7781" marR="7781" marT="7781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59575319"/>
                  </a:ext>
                </a:extLst>
              </a:tr>
              <a:tr h="260419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  <a:latin typeface="Courier" pitchFamily="2" charset="0"/>
                        </a:rPr>
                        <a:t>##  3rd Qu.:1.696                 3rd Qu.:1.0000   3rd Qu.:365.0  </a:t>
                      </a:r>
                      <a:endParaRPr lang="en-US" sz="1600" b="0" i="0" u="none" strike="noStrike">
                        <a:solidFill>
                          <a:srgbClr val="333333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7781" marR="7781" marT="7781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5669674"/>
                  </a:ext>
                </a:extLst>
              </a:tr>
              <a:tr h="260419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  <a:latin typeface="Courier" pitchFamily="2" charset="0"/>
                        </a:rPr>
                        <a:t>##  Max.   :7.317                 Max.   :5.0000   Max.   :365.0  </a:t>
                      </a:r>
                      <a:endParaRPr lang="en-US" sz="1600" b="0" i="0" u="none" strike="noStrike">
                        <a:solidFill>
                          <a:srgbClr val="333333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7781" marR="7781" marT="7781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3673692"/>
                  </a:ext>
                </a:extLst>
              </a:tr>
              <a:tr h="260419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  <a:latin typeface="Courier" pitchFamily="2" charset="0"/>
                        </a:rPr>
                        <a:t>##  </a:t>
                      </a:r>
                      <a:r>
                        <a:rPr lang="en-US" sz="1600" u="none" strike="noStrike" dirty="0">
                          <a:solidFill>
                            <a:srgbClr val="FF0000"/>
                          </a:solidFill>
                          <a:effectLst/>
                          <a:latin typeface="Courier" pitchFamily="2" charset="0"/>
                        </a:rPr>
                        <a:t>NA's   :1</a:t>
                      </a:r>
                      <a:endParaRPr lang="en-US" sz="1600" b="0" i="0" u="none" strike="noStrike" dirty="0">
                        <a:solidFill>
                          <a:srgbClr val="FF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7781" marR="7781" marT="7781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69643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769694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69B63E2-1CB7-5348-B527-3F9618903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Zero Inflated Model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89B8FC8-610D-5647-9BCD-CF516ED064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AIC = 742.2</a:t>
            </a:r>
          </a:p>
        </p:txBody>
      </p:sp>
    </p:spTree>
    <p:extLst>
      <p:ext uri="{BB962C8B-B14F-4D97-AF65-F5344CB8AC3E}">
        <p14:creationId xmlns:p14="http://schemas.microsoft.com/office/powerpoint/2010/main" val="5871993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02C7B47-DF2D-46D9-9584-5C83FCA86F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48541E3-A59C-41D3-85D2-70F0E0E9B6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6196" y="804672"/>
            <a:ext cx="10579608" cy="5248656"/>
          </a:xfrm>
          <a:prstGeom prst="rect">
            <a:avLst/>
          </a:prstGeom>
          <a:solidFill>
            <a:srgbClr val="FFFFFF"/>
          </a:solidFill>
          <a:ln w="2540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E3072F58-AB27-E54D-A150-7BAFD93889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8391671"/>
              </p:ext>
            </p:extLst>
          </p:nvPr>
        </p:nvGraphicFramePr>
        <p:xfrm>
          <a:off x="988979" y="893933"/>
          <a:ext cx="10214041" cy="5070133"/>
        </p:xfrm>
        <a:graphic>
          <a:graphicData uri="http://schemas.openxmlformats.org/drawingml/2006/table">
            <a:tbl>
              <a:tblPr bandRow="1">
                <a:tableStyleId>{5DA37D80-6434-44D0-A028-1B22A696006F}</a:tableStyleId>
              </a:tblPr>
              <a:tblGrid>
                <a:gridCol w="10214041">
                  <a:extLst>
                    <a:ext uri="{9D8B030D-6E8A-4147-A177-3AD203B41FA5}">
                      <a16:colId xmlns:a16="http://schemas.microsoft.com/office/drawing/2014/main" val="4274839128"/>
                    </a:ext>
                  </a:extLst>
                </a:gridCol>
              </a:tblGrid>
              <a:tr h="381464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ourier" pitchFamily="2" charset="0"/>
                        </a:rPr>
                        <a:t>ZERO INFLATED: Count model coefficients (</a:t>
                      </a:r>
                      <a:r>
                        <a:rPr lang="en-US" sz="16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ourier" pitchFamily="2" charset="0"/>
                        </a:rPr>
                        <a:t>negbin</a:t>
                      </a: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ourier" pitchFamily="2" charset="0"/>
                        </a:rPr>
                        <a:t> with log link)</a:t>
                      </a: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4929586"/>
                  </a:ext>
                </a:extLst>
              </a:tr>
              <a:tr h="381464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ourier" pitchFamily="2" charset="0"/>
                        </a:rPr>
                        <a:t>                                          Estimate Std. Error z value Pr(&gt;|z|)    </a:t>
                      </a: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0480560"/>
                  </a:ext>
                </a:extLst>
              </a:tr>
              <a:tr h="248654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ourier" pitchFamily="2" charset="0"/>
                        </a:rPr>
                        <a:t>(Intercept)                               -4.92063    2.63140  -1.870 0.061489 .  </a:t>
                      </a: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82834863"/>
                  </a:ext>
                </a:extLst>
              </a:tr>
              <a:tr h="248654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ourier" pitchFamily="2" charset="0"/>
                        </a:rPr>
                        <a:t>countryB                                  -0.46663    0.39322  -1.187 0.235355    </a:t>
                      </a: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52178824"/>
                  </a:ext>
                </a:extLst>
              </a:tr>
              <a:tr h="248654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ourier" pitchFamily="2" charset="0"/>
                        </a:rPr>
                        <a:t>countryC                                  -0.09946    0.69934  -0.142 0.886902    </a:t>
                      </a: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90678004"/>
                  </a:ext>
                </a:extLst>
              </a:tr>
              <a:tr h="248654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ourier" pitchFamily="2" charset="0"/>
                        </a:rPr>
                        <a:t>countryD                                  -1.32642    0.37993  -3.491 0.000481 ***</a:t>
                      </a: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159143"/>
                  </a:ext>
                </a:extLst>
              </a:tr>
              <a:tr h="248654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ourier" pitchFamily="2" charset="0"/>
                        </a:rPr>
                        <a:t>countryE                                   0.10705    0.30345   0.353 0.724253    </a:t>
                      </a: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68627888"/>
                  </a:ext>
                </a:extLst>
              </a:tr>
              <a:tr h="248654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ourier" pitchFamily="2" charset="0"/>
                        </a:rPr>
                        <a:t>countryF                                   0.33226    0.28168   1.180 0.238175    </a:t>
                      </a: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90449578"/>
                  </a:ext>
                </a:extLst>
              </a:tr>
              <a:tr h="248654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ourier" pitchFamily="2" charset="0"/>
                        </a:rPr>
                        <a:t>countryG                                   0.21709    0.35793   0.607 0.544167    </a:t>
                      </a: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65841614"/>
                  </a:ext>
                </a:extLst>
              </a:tr>
              <a:tr h="248654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ourier" pitchFamily="2" charset="0"/>
                        </a:rPr>
                        <a:t>countryH                                  -1.34705    0.39239  -3.433 0.000597 ***</a:t>
                      </a: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87451540"/>
                  </a:ext>
                </a:extLst>
              </a:tr>
              <a:tr h="248654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ourier" pitchFamily="2" charset="0"/>
                        </a:rPr>
                        <a:t>countryI                                  -0.29207    0.42687  -0.684 0.493845    </a:t>
                      </a: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90431332"/>
                  </a:ext>
                </a:extLst>
              </a:tr>
              <a:tr h="248654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ourier" pitchFamily="2" charset="0"/>
                        </a:rPr>
                        <a:t>countryJ                                  -1.00166    0.39325  -2.547 0.010861 *  </a:t>
                      </a: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18654870"/>
                  </a:ext>
                </a:extLst>
              </a:tr>
              <a:tr h="248654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ourier" pitchFamily="2" charset="0"/>
                        </a:rPr>
                        <a:t>tissue.useHIGH                            -0.36066    0.22470  -1.605 0.108465    </a:t>
                      </a: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99275899"/>
                  </a:ext>
                </a:extLst>
              </a:tr>
              <a:tr h="248654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ourier" pitchFamily="2" charset="0"/>
                        </a:rPr>
                        <a:t>previous.year                              0.40793    0.11861   3.439 0.000583 ***</a:t>
                      </a: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04821698"/>
                  </a:ext>
                </a:extLst>
              </a:tr>
              <a:tr h="248654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ourier" pitchFamily="2" charset="0"/>
                        </a:rPr>
                        <a:t>mucus.viscosity                           -0.03199    0.07954  -0.402 0.687507    </a:t>
                      </a: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58257847"/>
                  </a:ext>
                </a:extLst>
              </a:tr>
              <a:tr h="248654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ourier" pitchFamily="2" charset="0"/>
                        </a:rPr>
                        <a:t>armACTIVE                                 -0.38679    0.19095  -2.026 0.042800 *  </a:t>
                      </a: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33958001"/>
                  </a:ext>
                </a:extLst>
              </a:tr>
              <a:tr h="248654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ourier" pitchFamily="2" charset="0"/>
                        </a:rPr>
                        <a:t>log(duration)                              0.74446    0.44956   1.656 0.097732 .  </a:t>
                      </a: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33282302"/>
                  </a:ext>
                </a:extLst>
              </a:tr>
              <a:tr h="248654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ourier" pitchFamily="2" charset="0"/>
                        </a:rPr>
                        <a:t>I(abs(mucus.viscosity - 0.75) &lt; 0.25)TRUE -0.71798    0.21955  -3.270 0.001075 ** </a:t>
                      </a: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43049839"/>
                  </a:ext>
                </a:extLst>
              </a:tr>
              <a:tr h="248654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urier" pitchFamily="2" charset="0"/>
                        </a:rPr>
                        <a:t>Log(theta)                                 1.26553    0.66081   1.915 0.055477 .  </a:t>
                      </a: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87806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662340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02C7B47-DF2D-46D9-9584-5C83FCA86F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48541E3-A59C-41D3-85D2-70F0E0E9B6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6196" y="804672"/>
            <a:ext cx="10579608" cy="5248656"/>
          </a:xfrm>
          <a:prstGeom prst="rect">
            <a:avLst/>
          </a:prstGeom>
          <a:solidFill>
            <a:srgbClr val="FFFFFF"/>
          </a:solidFill>
          <a:ln w="2540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86FAAB6C-386A-8A40-9A13-331A316FA7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1223663"/>
              </p:ext>
            </p:extLst>
          </p:nvPr>
        </p:nvGraphicFramePr>
        <p:xfrm>
          <a:off x="2382466" y="895350"/>
          <a:ext cx="7427068" cy="5067300"/>
        </p:xfrm>
        <a:graphic>
          <a:graphicData uri="http://schemas.openxmlformats.org/drawingml/2006/table">
            <a:tbl>
              <a:tblPr bandRow="1">
                <a:tableStyleId>{0E3FDE45-AF77-4B5C-9715-49D594BDF05E}</a:tableStyleId>
              </a:tblPr>
              <a:tblGrid>
                <a:gridCol w="7427068">
                  <a:extLst>
                    <a:ext uri="{9D8B030D-6E8A-4147-A177-3AD203B41FA5}">
                      <a16:colId xmlns:a16="http://schemas.microsoft.com/office/drawing/2014/main" val="2186943052"/>
                    </a:ext>
                  </a:extLst>
                </a:gridCol>
              </a:tblGrid>
              <a:tr h="219456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ourier" pitchFamily="2" charset="0"/>
                        </a:rPr>
                        <a:t>Zero-inflation model coefficients (binomial with logit link)</a:t>
                      </a: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9215704"/>
                  </a:ext>
                </a:extLst>
              </a:tr>
              <a:tr h="219456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ourier" pitchFamily="2" charset="0"/>
                        </a:rPr>
                        <a:t>                Estimate Std. Error z value Pr(&gt;|z|)  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33778050"/>
                  </a:ext>
                </a:extLst>
              </a:tr>
              <a:tr h="219456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ourier" pitchFamily="2" charset="0"/>
                        </a:rPr>
                        <a:t>(Intercept)      22.3692    16.8139   1.330   0.1834  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36448361"/>
                  </a:ext>
                </a:extLst>
              </a:tr>
              <a:tr h="219456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urier" pitchFamily="2" charset="0"/>
                        </a:rPr>
                        <a:t>countryB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urier" pitchFamily="2" charset="0"/>
                        </a:rPr>
                        <a:t>         19.2659     9.8029   1.965   0.0494 *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68000594"/>
                  </a:ext>
                </a:extLst>
              </a:tr>
              <a:tr h="219456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ourier" pitchFamily="2" charset="0"/>
                        </a:rPr>
                        <a:t>countryC         26.9220    27.3491   0.984   0.3249  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582245741"/>
                  </a:ext>
                </a:extLst>
              </a:tr>
              <a:tr h="219456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ourier" pitchFamily="2" charset="0"/>
                        </a:rPr>
                        <a:t>countryD         14.1052     9.1681   1.539   0.1239  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3746784"/>
                  </a:ext>
                </a:extLst>
              </a:tr>
              <a:tr h="219456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urier" pitchFamily="2" charset="0"/>
                        </a:rPr>
                        <a:t>countryE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urier" pitchFamily="2" charset="0"/>
                        </a:rPr>
                        <a:t>         17.8610     9.1126   1.960   0.0500 *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87153787"/>
                  </a:ext>
                </a:extLst>
              </a:tr>
              <a:tr h="219456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ourier" pitchFamily="2" charset="0"/>
                        </a:rPr>
                        <a:t>countryF         16.0376     8.9262   1.797   0.0724 .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50303254"/>
                  </a:ext>
                </a:extLst>
              </a:tr>
              <a:tr h="219456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urier" pitchFamily="2" charset="0"/>
                        </a:rPr>
                        <a:t>countryG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urier" pitchFamily="2" charset="0"/>
                        </a:rPr>
                        <a:t>         17.8142     9.1482   1.947   0.0515 .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0304393"/>
                  </a:ext>
                </a:extLst>
              </a:tr>
              <a:tr h="219456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ourier" pitchFamily="2" charset="0"/>
                        </a:rPr>
                        <a:t>countryH         18.2957     9.6046   1.905   0.0568 .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87414486"/>
                  </a:ext>
                </a:extLst>
              </a:tr>
              <a:tr h="219456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ourier" pitchFamily="2" charset="0"/>
                        </a:rPr>
                        <a:t>countryI         13.4920    12.1132   1.114   0.2654  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67923833"/>
                  </a:ext>
                </a:extLst>
              </a:tr>
              <a:tr h="219456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urier" pitchFamily="2" charset="0"/>
                        </a:rPr>
                        <a:t>countryJ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urier" pitchFamily="2" charset="0"/>
                        </a:rPr>
                        <a:t>          8.5230    11.8504   0.719   0.4720  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69054620"/>
                  </a:ext>
                </a:extLst>
              </a:tr>
              <a:tr h="219456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ourier" pitchFamily="2" charset="0"/>
                        </a:rPr>
                        <a:t>tissue.useHIGH  -18.3230     8.9779  -2.041   0.0413 *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93545915"/>
                  </a:ext>
                </a:extLst>
              </a:tr>
              <a:tr h="219456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ourier" pitchFamily="2" charset="0"/>
                        </a:rPr>
                        <a:t>previous.year     1.5290     0.8757   1.746   0.0808 .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56866"/>
                  </a:ext>
                </a:extLst>
              </a:tr>
              <a:tr h="219456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ourier" pitchFamily="2" charset="0"/>
                        </a:rPr>
                        <a:t>mucus.viscosity   1.4167     0.5993   2.364   0.0181 *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931168933"/>
                  </a:ext>
                </a:extLst>
              </a:tr>
              <a:tr h="219456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ourier" pitchFamily="2" charset="0"/>
                        </a:rPr>
                        <a:t>armACTIVE         1.0213     0.9775   1.045   0.2961  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09159286"/>
                  </a:ext>
                </a:extLst>
              </a:tr>
              <a:tr h="219456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urier" pitchFamily="2" charset="0"/>
                        </a:rPr>
                        <a:t>log(duration)    -4.3786     3.0072  -1.456   0.1454  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98484337"/>
                  </a:ext>
                </a:extLst>
              </a:tr>
              <a:tr h="219456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ourier" pitchFamily="2" charset="0"/>
                        </a:rPr>
                        <a:t>eye.colourBLUE  -20.6087    10.0031  -2.060   0.0394 *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47811707"/>
                  </a:ext>
                </a:extLst>
              </a:tr>
              <a:tr h="219456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ourier" pitchFamily="2" charset="0"/>
                        </a:rPr>
                        <a:t>eye.colourBROWN -15.8200    12.3311  -1.283   0.1995  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28645294"/>
                  </a:ext>
                </a:extLst>
              </a:tr>
              <a:tr h="219456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urier" pitchFamily="2" charset="0"/>
                        </a:rPr>
                        <a:t>eye.colourN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urier" pitchFamily="2" charset="0"/>
                        </a:rPr>
                        <a:t>/A   -18.4393     9.3026  -1.982   0.0475 *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424567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715143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C0F7F8-9B85-F648-87AE-3C46127B2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Model</a:t>
            </a:r>
            <a:br>
              <a:rPr lang="en-US" dirty="0"/>
            </a:br>
            <a:r>
              <a:rPr lang="en-US" dirty="0"/>
              <a:t>Gradient Boosting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E6A7E4-7464-3942-BE1B-18B751B763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/>
              <a:t>This dataset is not a great fit for ML</a:t>
            </a:r>
          </a:p>
        </p:txBody>
      </p:sp>
    </p:spTree>
    <p:extLst>
      <p:ext uri="{BB962C8B-B14F-4D97-AF65-F5344CB8AC3E}">
        <p14:creationId xmlns:p14="http://schemas.microsoft.com/office/powerpoint/2010/main" val="11519840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19501C6-F015-4273-AF88-E0F6C8538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A677DB7-5829-45BD-9754-5EC484CC42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4654296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2EFBAF-0002-034F-B294-68EFD3304DA0}"/>
              </a:ext>
            </a:extLst>
          </p:cNvPr>
          <p:cNvSpPr txBox="1"/>
          <p:nvPr/>
        </p:nvSpPr>
        <p:spPr>
          <a:xfrm>
            <a:off x="804672" y="2404872"/>
            <a:ext cx="3044950" cy="1627792"/>
          </a:xfrm>
          <a:prstGeom prst="rect">
            <a:avLst/>
          </a:prstGeom>
        </p:spPr>
        <p:txBody>
          <a:bodyPr vert="horz" lIns="274320" tIns="182880" rIns="274320" bIns="182880" rtlCol="0" anchor="ctr" anchorCtr="1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cap="all" spc="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Variable Importance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AB038A6-75F5-6843-A209-96F9C37A95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554" t="12050" r="3412" b="8571"/>
          <a:stretch/>
        </p:blipFill>
        <p:spPr>
          <a:xfrm>
            <a:off x="4730119" y="964087"/>
            <a:ext cx="7386058" cy="4929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4672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4E37ABA-B771-3948-AD6C-173C97543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XGB Model Fit</a:t>
            </a:r>
            <a:br>
              <a:rPr lang="en-US" dirty="0"/>
            </a:br>
            <a:r>
              <a:rPr lang="en-US" sz="2200" dirty="0"/>
              <a:t>(fitted With 5-fold Cross-Validation)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A381B00-0A73-184D-A62A-10548EB4A12C}"/>
              </a:ext>
            </a:extLst>
          </p:cNvPr>
          <p:cNvSpPr/>
          <p:nvPr/>
        </p:nvSpPr>
        <p:spPr>
          <a:xfrm>
            <a:off x="2871586" y="2421924"/>
            <a:ext cx="6448827" cy="3416320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Courier" pitchFamily="2" charset="0"/>
              </a:rPr>
              <a:t> true</a:t>
            </a:r>
          </a:p>
          <a:p>
            <a:r>
              <a:rPr lang="en-US" sz="2400" dirty="0" err="1">
                <a:solidFill>
                  <a:schemeClr val="bg1"/>
                </a:solidFill>
                <a:latin typeface="Courier" pitchFamily="2" charset="0"/>
              </a:rPr>
              <a:t>pred</a:t>
            </a:r>
            <a:r>
              <a:rPr lang="en-US" sz="2400" dirty="0">
                <a:solidFill>
                  <a:schemeClr val="bg1"/>
                </a:solidFill>
                <a:latin typeface="Courier" pitchFamily="2" charset="0"/>
              </a:rPr>
              <a:t>    0   1   2   3   4   5 </a:t>
            </a:r>
            <a:r>
              <a:rPr lang="en-US" sz="2400" b="1" dirty="0">
                <a:solidFill>
                  <a:schemeClr val="bg1"/>
                </a:solidFill>
                <a:latin typeface="Courier" pitchFamily="2" charset="0"/>
              </a:rPr>
              <a:t>Sum</a:t>
            </a:r>
          </a:p>
          <a:p>
            <a:r>
              <a:rPr lang="en-US" sz="2400" dirty="0">
                <a:solidFill>
                  <a:schemeClr val="bg1"/>
                </a:solidFill>
                <a:latin typeface="Courier" pitchFamily="2" charset="0"/>
              </a:rPr>
              <a:t>  0   </a:t>
            </a:r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  <a:latin typeface="Courier" pitchFamily="2" charset="0"/>
              </a:rPr>
              <a:t>322  52  11   8   3   0 </a:t>
            </a:r>
            <a:r>
              <a:rPr lang="en-US" sz="2400" b="1" dirty="0">
                <a:solidFill>
                  <a:schemeClr val="bg1"/>
                </a:solidFill>
                <a:latin typeface="Courier" pitchFamily="2" charset="0"/>
              </a:rPr>
              <a:t>396</a:t>
            </a:r>
          </a:p>
          <a:p>
            <a:r>
              <a:rPr lang="en-US" sz="2400" dirty="0">
                <a:solidFill>
                  <a:schemeClr val="bg1"/>
                </a:solidFill>
                <a:latin typeface="Courier" pitchFamily="2" charset="0"/>
              </a:rPr>
              <a:t>  1     </a:t>
            </a:r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  <a:latin typeface="Courier" pitchFamily="2" charset="0"/>
              </a:rPr>
              <a:t>0  23   0   0   1   0  </a:t>
            </a:r>
            <a:r>
              <a:rPr lang="en-US" sz="2400" b="1" dirty="0">
                <a:solidFill>
                  <a:schemeClr val="bg1"/>
                </a:solidFill>
                <a:latin typeface="Courier" pitchFamily="2" charset="0"/>
              </a:rPr>
              <a:t>24</a:t>
            </a:r>
          </a:p>
          <a:p>
            <a:r>
              <a:rPr lang="en-US" sz="2400" dirty="0">
                <a:solidFill>
                  <a:schemeClr val="bg1"/>
                </a:solidFill>
                <a:latin typeface="Courier" pitchFamily="2" charset="0"/>
              </a:rPr>
              <a:t>  2     </a:t>
            </a:r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  <a:latin typeface="Courier" pitchFamily="2" charset="0"/>
              </a:rPr>
              <a:t>0   0  15   0   0   0  </a:t>
            </a:r>
            <a:r>
              <a:rPr lang="en-US" sz="2400" b="1" dirty="0">
                <a:solidFill>
                  <a:schemeClr val="bg1"/>
                </a:solidFill>
                <a:latin typeface="Courier" pitchFamily="2" charset="0"/>
              </a:rPr>
              <a:t>15</a:t>
            </a:r>
          </a:p>
          <a:p>
            <a:r>
              <a:rPr lang="en-US" sz="2400" dirty="0">
                <a:solidFill>
                  <a:schemeClr val="bg1"/>
                </a:solidFill>
                <a:latin typeface="Courier" pitchFamily="2" charset="0"/>
              </a:rPr>
              <a:t>  3     </a:t>
            </a:r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  <a:latin typeface="Courier" pitchFamily="2" charset="0"/>
              </a:rPr>
              <a:t>0   0   0   4   0   0   </a:t>
            </a:r>
            <a:r>
              <a:rPr lang="en-US" sz="2400" b="1" dirty="0">
                <a:solidFill>
                  <a:schemeClr val="bg1"/>
                </a:solidFill>
                <a:latin typeface="Courier" pitchFamily="2" charset="0"/>
              </a:rPr>
              <a:t>4</a:t>
            </a:r>
          </a:p>
          <a:p>
            <a:r>
              <a:rPr lang="en-US" sz="2400" dirty="0">
                <a:solidFill>
                  <a:schemeClr val="bg1"/>
                </a:solidFill>
                <a:latin typeface="Courier" pitchFamily="2" charset="0"/>
              </a:rPr>
              <a:t>  4     </a:t>
            </a:r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  <a:latin typeface="Courier" pitchFamily="2" charset="0"/>
              </a:rPr>
              <a:t>0   0   0   0   4   0   </a:t>
            </a:r>
            <a:r>
              <a:rPr lang="en-US" sz="2400" b="1" dirty="0">
                <a:solidFill>
                  <a:schemeClr val="bg1"/>
                </a:solidFill>
                <a:latin typeface="Courier" pitchFamily="2" charset="0"/>
              </a:rPr>
              <a:t>4</a:t>
            </a:r>
          </a:p>
          <a:p>
            <a:r>
              <a:rPr lang="en-US" sz="2400" dirty="0">
                <a:solidFill>
                  <a:schemeClr val="bg1"/>
                </a:solidFill>
                <a:latin typeface="Courier" pitchFamily="2" charset="0"/>
              </a:rPr>
              <a:t>  5     </a:t>
            </a:r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  <a:latin typeface="Courier" pitchFamily="2" charset="0"/>
              </a:rPr>
              <a:t>0   0   0   0   0   1   </a:t>
            </a:r>
            <a:r>
              <a:rPr lang="en-US" sz="2400" b="1" dirty="0">
                <a:solidFill>
                  <a:schemeClr val="bg1"/>
                </a:solidFill>
                <a:latin typeface="Courier" pitchFamily="2" charset="0"/>
              </a:rPr>
              <a:t>1</a:t>
            </a:r>
          </a:p>
          <a:p>
            <a:r>
              <a:rPr lang="en-US" sz="2400" dirty="0">
                <a:solidFill>
                  <a:schemeClr val="bg1"/>
                </a:solidFill>
                <a:latin typeface="Courier" pitchFamily="2" charset="0"/>
              </a:rPr>
              <a:t>  </a:t>
            </a:r>
            <a:r>
              <a:rPr lang="en-US" sz="2400" b="1" dirty="0">
                <a:solidFill>
                  <a:schemeClr val="bg1"/>
                </a:solidFill>
                <a:latin typeface="Courier" pitchFamily="2" charset="0"/>
              </a:rPr>
              <a:t>Sum 322  75  26  12   8   1 444</a:t>
            </a:r>
          </a:p>
        </p:txBody>
      </p:sp>
    </p:spTree>
    <p:extLst>
      <p:ext uri="{BB962C8B-B14F-4D97-AF65-F5344CB8AC3E}">
        <p14:creationId xmlns:p14="http://schemas.microsoft.com/office/powerpoint/2010/main" val="32205699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3ED03601-4724-4293-A32A-3A0879C5D4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E433AC3-E189-483B-9E8C-DFD5D2A186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918509"/>
            <a:ext cx="12192000" cy="193949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32BDEE4-1027-4C49-99E8-4197432E17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4269282"/>
            <a:ext cx="8991600" cy="1264762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3200"/>
              <a:t>Conclusions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745284F-B80D-0D41-A834-D54ACCB2F1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95194" y="5688535"/>
            <a:ext cx="6801612" cy="536125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endParaRPr lang="en-US" sz="1800" kern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9" name="Graphic 8" descr="Gavel">
            <a:extLst>
              <a:ext uri="{FF2B5EF4-FFF2-40B4-BE49-F238E27FC236}">
                <a16:creationId xmlns:a16="http://schemas.microsoft.com/office/drawing/2014/main" id="{AC28FDD5-E16A-4B1B-A3FB-FD4D93139F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45346" y="640078"/>
            <a:ext cx="3301307" cy="330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7563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E866FF9-A729-45F0-A163-10E89E8716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738255" cy="685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15FBEB0-093E-B04F-9F96-E8BE86C8E9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885" y="2681105"/>
            <a:ext cx="4001985" cy="1495794"/>
          </a:xfrm>
          <a:solidFill>
            <a:srgbClr val="FFFFFF"/>
          </a:solidFill>
          <a:ln>
            <a:solidFill>
              <a:srgbClr val="262626"/>
            </a:solidFill>
          </a:ln>
        </p:spPr>
        <p:txBody>
          <a:bodyPr>
            <a:normAutofit/>
          </a:bodyPr>
          <a:lstStyle/>
          <a:p>
            <a:r>
              <a:rPr lang="en-US" sz="1600" dirty="0"/>
              <a:t>Active Ingredient Affects</a:t>
            </a:r>
            <a:br>
              <a:rPr lang="en-US" sz="1600" dirty="0"/>
            </a:br>
            <a:r>
              <a:rPr lang="en-US" sz="1600" dirty="0"/>
              <a:t>Nosebleed Count</a:t>
            </a:r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A804366F-2366-4688-98E7-B101C7BC61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3278" y="0"/>
            <a:ext cx="7438722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4" name="Content Placeholder 4">
            <a:extLst>
              <a:ext uri="{FF2B5EF4-FFF2-40B4-BE49-F238E27FC236}">
                <a16:creationId xmlns:a16="http://schemas.microsoft.com/office/drawing/2014/main" id="{7D39A064-5214-40ED-874F-FD73B8C454F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16882884"/>
              </p:ext>
            </p:extLst>
          </p:nvPr>
        </p:nvGraphicFramePr>
        <p:xfrm>
          <a:off x="5397500" y="639763"/>
          <a:ext cx="6151563" cy="52768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716363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3ED03601-4724-4293-A32A-3A0879C5D4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E433AC3-E189-483B-9E8C-DFD5D2A186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918509"/>
            <a:ext cx="12192000" cy="193949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A3128728-8CE3-CC46-99F3-4425F12C1D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4269282"/>
            <a:ext cx="8991600" cy="1264762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3200"/>
              <a:t>Exploratory Data Analysis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B2E02DC-66FD-684B-AF49-CF5EE1F654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95194" y="5688535"/>
            <a:ext cx="6801612" cy="536125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endParaRPr lang="en-US" sz="1800" kern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14" name="Graphic 13" descr="Bar chart">
            <a:extLst>
              <a:ext uri="{FF2B5EF4-FFF2-40B4-BE49-F238E27FC236}">
                <a16:creationId xmlns:a16="http://schemas.microsoft.com/office/drawing/2014/main" id="{8DB308AB-385D-4B21-AAC3-93F8451F42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45346" y="640078"/>
            <a:ext cx="3301307" cy="330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4648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419501C6-F015-4273-AF88-E0F6C8538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A677DB7-5829-45BD-9754-5EC484CC42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4654296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32F1FDB-4F3D-D74F-B0E3-CFA0B1E171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2404872"/>
            <a:ext cx="3044950" cy="1627792"/>
          </a:xfrm>
        </p:spPr>
        <p:txBody>
          <a:bodyPr vert="horz" lIns="274320" tIns="182880" rIns="274320" bIns="182880" rtlCol="0" anchor="ctr" anchorCtr="1">
            <a:noAutofit/>
          </a:bodyPr>
          <a:lstStyle/>
          <a:p>
            <a:r>
              <a:rPr lang="en-US" sz="1600" dirty="0"/>
              <a:t>Nosebleed Count </a:t>
            </a:r>
            <a:br>
              <a:rPr lang="en-US" sz="1600" dirty="0"/>
            </a:br>
            <a:r>
              <a:rPr lang="en-US" sz="1600" dirty="0"/>
              <a:t>v </a:t>
            </a:r>
            <a:br>
              <a:rPr lang="en-US" sz="1600" dirty="0"/>
            </a:br>
            <a:r>
              <a:rPr lang="en-US" sz="1600" dirty="0"/>
              <a:t>Duration</a:t>
            </a:r>
            <a:br>
              <a:rPr lang="en-US" sz="1600" dirty="0"/>
            </a:br>
            <a:br>
              <a:rPr lang="en-US" sz="1600" dirty="0"/>
            </a:br>
            <a:r>
              <a:rPr lang="en-US" sz="1400" cap="none" dirty="0">
                <a:solidFill>
                  <a:srgbClr val="0070C0"/>
                </a:solidFill>
                <a:latin typeface="Chalkduster" panose="03050602040202020205" pitchFamily="66" charset="77"/>
              </a:rPr>
              <a:t>Count Seems to Increase with Duration</a:t>
            </a:r>
            <a:endParaRPr lang="en-US" sz="1600" cap="none" dirty="0">
              <a:solidFill>
                <a:srgbClr val="0070C0"/>
              </a:solidFill>
              <a:latin typeface="Chalkduster" panose="03050602040202020205" pitchFamily="66" charset="77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9D3655-BAF1-E440-ACEB-98A86BCC2C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6591" y="1054685"/>
            <a:ext cx="7133113" cy="4328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121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A61973C-D7BC-4397-B86E-9E0A933975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3044" y="745236"/>
            <a:ext cx="10725912" cy="536752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3467D05-2141-47A3-A4E0-42AF4AB00F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328266" y="-2013796"/>
            <a:ext cx="5535469" cy="10885592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E0CB7B-CDB6-1542-8A9E-C2805AE384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776" y="1689588"/>
            <a:ext cx="4876631" cy="34867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1679D49-0855-A948-BEB9-EE8F35170DC3}"/>
              </a:ext>
            </a:extLst>
          </p:cNvPr>
          <p:cNvSpPr txBox="1"/>
          <p:nvPr/>
        </p:nvSpPr>
        <p:spPr>
          <a:xfrm>
            <a:off x="1285103" y="5260350"/>
            <a:ext cx="45596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70C0"/>
                </a:solidFill>
                <a:latin typeface="Chalkduster" panose="03050602040202020205" pitchFamily="66" charset="77"/>
                <a:ea typeface="Brush Script MT" panose="03060802040406070304" pitchFamily="66" charset="-122"/>
                <a:cs typeface="Brush Script MT" panose="03060802040406070304" pitchFamily="66" charset="-122"/>
              </a:rPr>
              <a:t>For EDA Graphs</a:t>
            </a:r>
            <a:br>
              <a:rPr lang="en-US" sz="1400" dirty="0">
                <a:solidFill>
                  <a:srgbClr val="0070C0"/>
                </a:solidFill>
                <a:latin typeface="Chalkduster" panose="03050602040202020205" pitchFamily="66" charset="77"/>
                <a:ea typeface="Brush Script MT" panose="03060802040406070304" pitchFamily="66" charset="-122"/>
                <a:cs typeface="Brush Script MT" panose="03060802040406070304" pitchFamily="66" charset="-122"/>
              </a:rPr>
            </a:br>
            <a:r>
              <a:rPr lang="en-US" sz="1400" dirty="0">
                <a:solidFill>
                  <a:srgbClr val="0070C0"/>
                </a:solidFill>
                <a:latin typeface="Chalkduster" panose="03050602040202020205" pitchFamily="66" charset="77"/>
                <a:ea typeface="Brush Script MT" panose="03060802040406070304" pitchFamily="66" charset="-122"/>
                <a:cs typeface="Brush Script MT" panose="03060802040406070304" pitchFamily="66" charset="-122"/>
              </a:rPr>
              <a:t>work with full year duration cases only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2DB0B6F3-8074-1241-91BB-043E51403033}"/>
                  </a:ext>
                </a:extLst>
              </p14:cNvPr>
              <p14:cNvContentPartPr/>
              <p14:nvPr/>
            </p14:nvContentPartPr>
            <p14:xfrm>
              <a:off x="5097019" y="1540761"/>
              <a:ext cx="858600" cy="35506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2DB0B6F3-8074-1241-91BB-043E5140303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088019" y="1532121"/>
                <a:ext cx="876240" cy="3568320"/>
              </a:xfrm>
              <a:prstGeom prst="rect">
                <a:avLst/>
              </a:prstGeom>
            </p:spPr>
          </p:pic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C918A77A-0914-5446-A306-6F6F18C8BD87}"/>
              </a:ext>
            </a:extLst>
          </p:cNvPr>
          <p:cNvSpPr txBox="1"/>
          <p:nvPr/>
        </p:nvSpPr>
        <p:spPr>
          <a:xfrm>
            <a:off x="6096000" y="5166639"/>
            <a:ext cx="45596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70C0"/>
                </a:solidFill>
                <a:latin typeface="Chalkduster" panose="03050602040202020205" pitchFamily="66" charset="77"/>
                <a:ea typeface="Brush Script MT" panose="03060802040406070304" pitchFamily="66" charset="-122"/>
                <a:cs typeface="Brush Script MT" panose="03060802040406070304" pitchFamily="66" charset="-122"/>
              </a:rPr>
              <a:t>- more zeros than Poisson!</a:t>
            </a:r>
          </a:p>
          <a:p>
            <a:pPr algn="ctr"/>
            <a:r>
              <a:rPr lang="en-US" sz="1400" dirty="0">
                <a:solidFill>
                  <a:srgbClr val="0070C0"/>
                </a:solidFill>
                <a:latin typeface="Chalkduster" panose="03050602040202020205" pitchFamily="66" charset="77"/>
                <a:ea typeface="Brush Script MT" panose="03060802040406070304" pitchFamily="66" charset="-122"/>
                <a:cs typeface="Brush Script MT" panose="03060802040406070304" pitchFamily="66" charset="-122"/>
              </a:rPr>
              <a:t> - closer to Neg Binomial.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F7B710B-88E2-D949-B45C-14B7524818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8887" y="1573974"/>
            <a:ext cx="4876800" cy="355068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1629767-820F-5E4D-A1B8-22D9D0FA267B}"/>
              </a:ext>
            </a:extLst>
          </p:cNvPr>
          <p:cNvSpPr txBox="1"/>
          <p:nvPr/>
        </p:nvSpPr>
        <p:spPr>
          <a:xfrm>
            <a:off x="7308991" y="1871388"/>
            <a:ext cx="29863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Nosebleed Count Distribution</a:t>
            </a:r>
          </a:p>
        </p:txBody>
      </p:sp>
    </p:spTree>
    <p:extLst>
      <p:ext uri="{BB962C8B-B14F-4D97-AF65-F5344CB8AC3E}">
        <p14:creationId xmlns:p14="http://schemas.microsoft.com/office/powerpoint/2010/main" val="40795971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44C3FE-8B71-0647-BB78-6E617928B7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87865" y="2921173"/>
            <a:ext cx="2745667" cy="1015663"/>
          </a:xfrm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sz="2000" dirty="0"/>
              <a:t>Eye Color &amp; Country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8AFBB67-2575-4F5A-96CF-CD2EB02A1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3542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93EBB1-1475-B24F-B7F3-FC2D65D1A9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238" y="830956"/>
            <a:ext cx="6827107" cy="4881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8578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44C3FE-8B71-0647-BB78-6E617928B7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87865" y="2921173"/>
            <a:ext cx="2745667" cy="1015663"/>
          </a:xfrm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sz="2000" dirty="0"/>
              <a:t>Tissue Use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8AFBB67-2575-4F5A-96CF-CD2EB02A1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3542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476D1A-86A2-1A49-8D2C-373C884CA5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706" y="924233"/>
            <a:ext cx="7412011" cy="5299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5865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44C3FE-8B71-0647-BB78-6E617928B7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87865" y="2921173"/>
            <a:ext cx="2745667" cy="1015663"/>
          </a:xfrm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sz="2000" dirty="0"/>
              <a:t>Previous Year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8AFBB67-2575-4F5A-96CF-CD2EB02A1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3542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2A8E2D5-A541-C84A-ADD3-6C195A7C15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304" y="672280"/>
            <a:ext cx="7718815" cy="5513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0200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44C3FE-8B71-0647-BB78-6E617928B7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4269282"/>
            <a:ext cx="8991600" cy="1264762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2200" dirty="0"/>
              <a:t>Mucus Viscosity</a:t>
            </a:r>
            <a:br>
              <a:rPr lang="en-US" sz="1000" dirty="0"/>
            </a:br>
            <a:br>
              <a:rPr lang="en-US" sz="1000" dirty="0"/>
            </a:br>
            <a:br>
              <a:rPr lang="en-US" sz="1000" dirty="0"/>
            </a:br>
            <a:r>
              <a:rPr lang="en-US" sz="1300" cap="none" dirty="0">
                <a:solidFill>
                  <a:srgbClr val="0070C0"/>
                </a:solidFill>
                <a:latin typeface="Chalkduster" panose="03050602040202020205" pitchFamily="66" charset="77"/>
              </a:rPr>
              <a:t>Generally Decreasing Pattern, but Optimal Range at [0.5,1.0]</a:t>
            </a:r>
            <a:endParaRPr lang="en-US" sz="1000" cap="none" dirty="0">
              <a:solidFill>
                <a:srgbClr val="0070C0"/>
              </a:solidFill>
              <a:latin typeface="Chalkduster" panose="03050602040202020205" pitchFamily="66" charset="77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A506655-B970-47ED-BFDA-5838E0B16D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640555"/>
            <a:ext cx="10911840" cy="3312058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2F4128B-B32E-45A4-BB94-297D82C300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6196" y="806112"/>
            <a:ext cx="10579608" cy="298094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53F461-F5EF-474C-99A9-BD68F98CA2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332" r="-2" b="-2"/>
          <a:stretch/>
        </p:blipFill>
        <p:spPr>
          <a:xfrm>
            <a:off x="970788" y="970704"/>
            <a:ext cx="5036481" cy="265176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4012512-E447-FE41-AA39-48F2CDD606D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6207" r="3" b="3"/>
          <a:stretch/>
        </p:blipFill>
        <p:spPr>
          <a:xfrm>
            <a:off x="6173385" y="970705"/>
            <a:ext cx="5047828" cy="266330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88EE25DB-36CB-4046-9AE7-5D3D0A522FB7}"/>
                  </a:ext>
                </a:extLst>
              </p14:cNvPr>
              <p14:cNvContentPartPr/>
              <p14:nvPr/>
            </p14:nvContentPartPr>
            <p14:xfrm>
              <a:off x="7532548" y="1723864"/>
              <a:ext cx="807120" cy="200772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88EE25DB-36CB-4046-9AE7-5D3D0A522FB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523548" y="1715224"/>
                <a:ext cx="824760" cy="2025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82775368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Parcel</Template>
  <TotalTime>278</TotalTime>
  <Words>1431</Words>
  <Application>Microsoft Macintosh PowerPoint</Application>
  <PresentationFormat>Widescreen</PresentationFormat>
  <Paragraphs>178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Brush Script MT</vt:lpstr>
      <vt:lpstr>Arial</vt:lpstr>
      <vt:lpstr>Chalkduster</vt:lpstr>
      <vt:lpstr>Courier</vt:lpstr>
      <vt:lpstr>Gill Sans MT</vt:lpstr>
      <vt:lpstr>Parcel</vt:lpstr>
      <vt:lpstr>Bayer Presentation</vt:lpstr>
      <vt:lpstr>Data Overview</vt:lpstr>
      <vt:lpstr>Exploratory Data Analysis</vt:lpstr>
      <vt:lpstr>Nosebleed Count  v  Duration  Count Seems to Increase with Duration</vt:lpstr>
      <vt:lpstr>PowerPoint Presentation</vt:lpstr>
      <vt:lpstr>Eye Color &amp; Country</vt:lpstr>
      <vt:lpstr>Tissue Use</vt:lpstr>
      <vt:lpstr>Previous Year</vt:lpstr>
      <vt:lpstr>Mucus Viscosity   Generally Decreasing Pattern, but Optimal Range at [0.5,1.0]</vt:lpstr>
      <vt:lpstr>Treatment (arm)</vt:lpstr>
      <vt:lpstr>Possible Interactions</vt:lpstr>
      <vt:lpstr>Data Transformations</vt:lpstr>
      <vt:lpstr>Impute Missing</vt:lpstr>
      <vt:lpstr>Data Modeling</vt:lpstr>
      <vt:lpstr>Poisson Model</vt:lpstr>
      <vt:lpstr>PowerPoint Presentation</vt:lpstr>
      <vt:lpstr>Hurdle Model</vt:lpstr>
      <vt:lpstr>PowerPoint Presentation</vt:lpstr>
      <vt:lpstr>PowerPoint Presentation</vt:lpstr>
      <vt:lpstr>Zero Inflated Model</vt:lpstr>
      <vt:lpstr>PowerPoint Presentation</vt:lpstr>
      <vt:lpstr>PowerPoint Presentation</vt:lpstr>
      <vt:lpstr>Machine Learning Model Gradient Boosting</vt:lpstr>
      <vt:lpstr>PowerPoint Presentation</vt:lpstr>
      <vt:lpstr>XGB Model Fit (fitted With 5-fold Cross-Validation)</vt:lpstr>
      <vt:lpstr>Conclusions</vt:lpstr>
      <vt:lpstr>Active Ingredient Affects Nosebleed Count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Bayer Presentation</dc:title>
  <dc:creator>Papadakis, Ioannis Yan</dc:creator>
  <cp:lastModifiedBy>Papadakis, Ioannis Yan</cp:lastModifiedBy>
  <cp:revision>31</cp:revision>
  <dcterms:created xsi:type="dcterms:W3CDTF">2018-10-09T12:55:35Z</dcterms:created>
  <dcterms:modified xsi:type="dcterms:W3CDTF">2018-10-10T13:40:17Z</dcterms:modified>
</cp:coreProperties>
</file>